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embeddedFontLst>
    <p:embeddedFont>
      <p:font typeface="Sansation" panose="02000000000000000000" pitchFamily="2" charset="0"/>
      <p:regular r:id="rId17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951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Titel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0"/>
            <a:ext cx="725393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937760" cy="6858000"/>
          </a:xfrm>
          <a:prstGeom prst="rect">
            <a:avLst/>
          </a:prstGeom>
          <a:solidFill>
            <a:srgbClr val="101010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48640"/>
            <a:ext cx="2743200" cy="92959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6766560"/>
            <a:ext cx="987552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Shape 2"/>
          <p:cNvSpPr/>
          <p:nvPr/>
        </p:nvSpPr>
        <p:spPr>
          <a:xfrm>
            <a:off x="987552" y="6766560"/>
            <a:ext cx="987552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7" name="Shape 3"/>
          <p:cNvSpPr/>
          <p:nvPr/>
        </p:nvSpPr>
        <p:spPr>
          <a:xfrm>
            <a:off x="1975104" y="6766560"/>
            <a:ext cx="987552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8" name="Shape 4"/>
          <p:cNvSpPr/>
          <p:nvPr/>
        </p:nvSpPr>
        <p:spPr>
          <a:xfrm>
            <a:off x="2962656" y="6766560"/>
            <a:ext cx="987552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9" name="Shape 5"/>
          <p:cNvSpPr/>
          <p:nvPr/>
        </p:nvSpPr>
        <p:spPr>
          <a:xfrm>
            <a:off x="3950208" y="6766560"/>
            <a:ext cx="987552" cy="9144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0" name="Text 6"/>
          <p:cNvSpPr>
            <a:spLocks noGrp="1"/>
          </p:cNvSpPr>
          <p:nvPr>
            <p:ph type="title" idx="108" hasCustomPrompt="1"/>
          </p:nvPr>
        </p:nvSpPr>
        <p:spPr>
          <a:xfrm>
            <a:off x="502920" y="2743200"/>
            <a:ext cx="41148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1" name="Text 6"/>
          <p:cNvSpPr>
            <a:spLocks noGrp="1"/>
          </p:cNvSpPr>
          <p:nvPr>
            <p:ph type="body" idx="109" hasCustomPrompt="1"/>
          </p:nvPr>
        </p:nvSpPr>
        <p:spPr>
          <a:xfrm>
            <a:off x="502920" y="4297680"/>
            <a:ext cx="4114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2" name="Text 6"/>
          <p:cNvSpPr>
            <a:spLocks noGrp="1"/>
          </p:cNvSpPr>
          <p:nvPr>
            <p:ph type="body" idx="110" hasCustomPrompt="1"/>
          </p:nvPr>
        </p:nvSpPr>
        <p:spPr>
          <a:xfrm>
            <a:off x="502920" y="5943600"/>
            <a:ext cx="4114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Kapiteltrenner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7821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457200"/>
            <a:ext cx="1280160" cy="43381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6766560"/>
            <a:ext cx="2438339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5" name="Shape 2"/>
          <p:cNvSpPr/>
          <p:nvPr/>
        </p:nvSpPr>
        <p:spPr>
          <a:xfrm>
            <a:off x="2438339" y="6766560"/>
            <a:ext cx="2438339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6" name="Shape 3"/>
          <p:cNvSpPr/>
          <p:nvPr/>
        </p:nvSpPr>
        <p:spPr>
          <a:xfrm>
            <a:off x="4876678" y="6766560"/>
            <a:ext cx="2438339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7" name="Shape 4"/>
          <p:cNvSpPr/>
          <p:nvPr/>
        </p:nvSpPr>
        <p:spPr>
          <a:xfrm>
            <a:off x="7315017" y="6766560"/>
            <a:ext cx="2438339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8" name="Shape 5"/>
          <p:cNvSpPr/>
          <p:nvPr/>
        </p:nvSpPr>
        <p:spPr>
          <a:xfrm>
            <a:off x="9753356" y="6766560"/>
            <a:ext cx="2438339" cy="9144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9" name="Text 6"/>
          <p:cNvSpPr>
            <a:spLocks noGrp="1"/>
          </p:cNvSpPr>
          <p:nvPr>
            <p:ph type="body" idx="107" hasCustomPrompt="1"/>
          </p:nvPr>
        </p:nvSpPr>
        <p:spPr>
          <a:xfrm>
            <a:off x="822960" y="2103120"/>
            <a:ext cx="36576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300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0" name="Text 6"/>
          <p:cNvSpPr>
            <a:spLocks noGrp="1"/>
          </p:cNvSpPr>
          <p:nvPr>
            <p:ph type="title" idx="108" hasCustomPrompt="1"/>
          </p:nvPr>
        </p:nvSpPr>
        <p:spPr>
          <a:xfrm>
            <a:off x="822960" y="2606040"/>
            <a:ext cx="9601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11" name="Text 6"/>
          <p:cNvSpPr>
            <a:spLocks noGrp="1"/>
          </p:cNvSpPr>
          <p:nvPr>
            <p:ph type="body" idx="109" hasCustomPrompt="1"/>
          </p:nvPr>
        </p:nvSpPr>
        <p:spPr>
          <a:xfrm>
            <a:off x="822960" y="3886200"/>
            <a:ext cx="8686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Inh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Text 7"/>
          <p:cNvSpPr>
            <a:spLocks noGrp="1"/>
          </p:cNvSpPr>
          <p:nvPr>
            <p:ph type="body" idx="110" hasCustomPrompt="1"/>
          </p:nvPr>
        </p:nvSpPr>
        <p:spPr>
          <a:xfrm>
            <a:off x="640080" y="1783080"/>
            <a:ext cx="1088136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Zwei Spalt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Text 7"/>
          <p:cNvSpPr>
            <a:spLocks noGrp="1"/>
          </p:cNvSpPr>
          <p:nvPr>
            <p:ph type="body" idx="110" hasCustomPrompt="1"/>
          </p:nvPr>
        </p:nvSpPr>
        <p:spPr>
          <a:xfrm>
            <a:off x="640080" y="1645920"/>
            <a:ext cx="10881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640080" y="2606040"/>
            <a:ext cx="822960" cy="4572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4" name="Shape 8"/>
          <p:cNvSpPr/>
          <p:nvPr/>
        </p:nvSpPr>
        <p:spPr>
          <a:xfrm>
            <a:off x="6355080" y="2606040"/>
            <a:ext cx="822960" cy="4572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5" name="Text 9"/>
          <p:cNvSpPr>
            <a:spLocks noGrp="1"/>
          </p:cNvSpPr>
          <p:nvPr>
            <p:ph type="body" idx="113" hasCustomPrompt="1"/>
          </p:nvPr>
        </p:nvSpPr>
        <p:spPr>
          <a:xfrm>
            <a:off x="640080" y="2788920"/>
            <a:ext cx="5166360" cy="3566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400" dirty="0"/>
          </a:p>
        </p:txBody>
      </p:sp>
      <p:sp>
        <p:nvSpPr>
          <p:cNvPr id="16" name="Text 9"/>
          <p:cNvSpPr>
            <a:spLocks noGrp="1"/>
          </p:cNvSpPr>
          <p:nvPr>
            <p:ph type="body" idx="114" hasCustomPrompt="1"/>
          </p:nvPr>
        </p:nvSpPr>
        <p:spPr>
          <a:xfrm>
            <a:off x="6355080" y="2788920"/>
            <a:ext cx="5166360" cy="3566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Vier Spalt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Shape 7"/>
          <p:cNvSpPr/>
          <p:nvPr/>
        </p:nvSpPr>
        <p:spPr>
          <a:xfrm>
            <a:off x="640080" y="1783080"/>
            <a:ext cx="2606040" cy="73152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3" name="Shape 8"/>
          <p:cNvSpPr/>
          <p:nvPr/>
        </p:nvSpPr>
        <p:spPr>
          <a:xfrm>
            <a:off x="3429000" y="1783080"/>
            <a:ext cx="2606040" cy="73152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4" name="Shape 9"/>
          <p:cNvSpPr/>
          <p:nvPr/>
        </p:nvSpPr>
        <p:spPr>
          <a:xfrm>
            <a:off x="6217920" y="1783080"/>
            <a:ext cx="2606040" cy="73152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5" name="Shape 10"/>
          <p:cNvSpPr/>
          <p:nvPr/>
        </p:nvSpPr>
        <p:spPr>
          <a:xfrm>
            <a:off x="9006840" y="1783080"/>
            <a:ext cx="2606040" cy="73152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6" name="Text 11"/>
          <p:cNvSpPr>
            <a:spLocks noGrp="1"/>
          </p:cNvSpPr>
          <p:nvPr>
            <p:ph type="body" idx="114" hasCustomPrompt="1"/>
          </p:nvPr>
        </p:nvSpPr>
        <p:spPr>
          <a:xfrm>
            <a:off x="64008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17" name="Text 11"/>
          <p:cNvSpPr>
            <a:spLocks noGrp="1"/>
          </p:cNvSpPr>
          <p:nvPr>
            <p:ph type="body" idx="115" hasCustomPrompt="1"/>
          </p:nvPr>
        </p:nvSpPr>
        <p:spPr>
          <a:xfrm>
            <a:off x="342900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18" name="Text 11"/>
          <p:cNvSpPr>
            <a:spLocks noGrp="1"/>
          </p:cNvSpPr>
          <p:nvPr>
            <p:ph type="body" idx="116" hasCustomPrompt="1"/>
          </p:nvPr>
        </p:nvSpPr>
        <p:spPr>
          <a:xfrm>
            <a:off x="621792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19" name="Text 11"/>
          <p:cNvSpPr>
            <a:spLocks noGrp="1"/>
          </p:cNvSpPr>
          <p:nvPr>
            <p:ph type="body" idx="117" hasCustomPrompt="1"/>
          </p:nvPr>
        </p:nvSpPr>
        <p:spPr>
          <a:xfrm>
            <a:off x="900684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Text und Bil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Text 7"/>
          <p:cNvSpPr>
            <a:spLocks noGrp="1"/>
          </p:cNvSpPr>
          <p:nvPr>
            <p:ph type="body" idx="110" hasCustomPrompt="1"/>
          </p:nvPr>
        </p:nvSpPr>
        <p:spPr>
          <a:xfrm>
            <a:off x="640080" y="1783080"/>
            <a:ext cx="585216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6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600" dirty="0"/>
          </a:p>
        </p:txBody>
      </p:sp>
      <p:sp>
        <p:nvSpPr>
          <p:cNvPr id="13" name="Text 7"/>
          <p:cNvSpPr>
            <a:spLocks noGrp="1"/>
          </p:cNvSpPr>
          <p:nvPr>
            <p:ph idx="111" hasCustomPrompt="1"/>
          </p:nvPr>
        </p:nvSpPr>
        <p:spPr>
          <a:xfrm>
            <a:off x="6858000" y="1783080"/>
            <a:ext cx="466344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Nur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Ansprechpartner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457200"/>
            <a:ext cx="1280160" cy="43381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65836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1143000" y="502920"/>
            <a:ext cx="777240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1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640080" y="868680"/>
            <a:ext cx="8778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6" name="Text 1"/>
          <p:cNvSpPr>
            <a:spLocks noGrp="1"/>
          </p:cNvSpPr>
          <p:nvPr>
            <p:ph idx="104" hasCustomPrompt="1"/>
          </p:nvPr>
        </p:nvSpPr>
        <p:spPr>
          <a:xfrm>
            <a:off x="640080" y="2057400"/>
            <a:ext cx="3108960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dirty="0"/>
          </a:p>
        </p:txBody>
      </p:sp>
      <p:sp>
        <p:nvSpPr>
          <p:cNvPr id="7" name="Shape 1"/>
          <p:cNvSpPr/>
          <p:nvPr/>
        </p:nvSpPr>
        <p:spPr>
          <a:xfrm>
            <a:off x="640080" y="5166360"/>
            <a:ext cx="3108960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8" name="Shape 2"/>
          <p:cNvSpPr/>
          <p:nvPr/>
        </p:nvSpPr>
        <p:spPr>
          <a:xfrm>
            <a:off x="4343400" y="2057400"/>
            <a:ext cx="36576" cy="3200400"/>
          </a:xfrm>
          <a:prstGeom prst="rect">
            <a:avLst/>
          </a:prstGeom>
          <a:solidFill>
            <a:srgbClr val="515151"/>
          </a:solidFill>
          <a:ln/>
        </p:spPr>
      </p:sp>
      <p:sp>
        <p:nvSpPr>
          <p:cNvPr id="9" name="Text 3"/>
          <p:cNvSpPr>
            <a:spLocks noGrp="1"/>
          </p:cNvSpPr>
          <p:nvPr>
            <p:ph type="body" idx="107" hasCustomPrompt="1"/>
          </p:nvPr>
        </p:nvSpPr>
        <p:spPr>
          <a:xfrm>
            <a:off x="4754880" y="2057400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10" name="Text 3"/>
          <p:cNvSpPr>
            <a:spLocks noGrp="1"/>
          </p:cNvSpPr>
          <p:nvPr>
            <p:ph type="body" idx="108" hasCustomPrompt="1"/>
          </p:nvPr>
        </p:nvSpPr>
        <p:spPr>
          <a:xfrm>
            <a:off x="4754880" y="2651760"/>
            <a:ext cx="676656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kern="0" spc="100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1" name="Text 3"/>
          <p:cNvSpPr>
            <a:spLocks noGrp="1"/>
          </p:cNvSpPr>
          <p:nvPr>
            <p:ph type="body" idx="109" hasCustomPrompt="1"/>
          </p:nvPr>
        </p:nvSpPr>
        <p:spPr>
          <a:xfrm>
            <a:off x="4754880" y="3291840"/>
            <a:ext cx="6766560" cy="1965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500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500" dirty="0"/>
          </a:p>
        </p:txBody>
      </p:sp>
      <p:sp>
        <p:nvSpPr>
          <p:cNvPr id="12" name="Shape 3"/>
          <p:cNvSpPr/>
          <p:nvPr/>
        </p:nvSpPr>
        <p:spPr>
          <a:xfrm>
            <a:off x="0" y="6766560"/>
            <a:ext cx="2438339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3" name="Shape 4"/>
          <p:cNvSpPr/>
          <p:nvPr/>
        </p:nvSpPr>
        <p:spPr>
          <a:xfrm>
            <a:off x="2438339" y="6766560"/>
            <a:ext cx="2438339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4" name="Shape 5"/>
          <p:cNvSpPr/>
          <p:nvPr/>
        </p:nvSpPr>
        <p:spPr>
          <a:xfrm>
            <a:off x="4876678" y="6766560"/>
            <a:ext cx="2438339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5" name="Shape 6"/>
          <p:cNvSpPr/>
          <p:nvPr/>
        </p:nvSpPr>
        <p:spPr>
          <a:xfrm>
            <a:off x="7315017" y="6766560"/>
            <a:ext cx="2438339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6" name="Shape 7"/>
          <p:cNvSpPr/>
          <p:nvPr/>
        </p:nvSpPr>
        <p:spPr>
          <a:xfrm>
            <a:off x="9753356" y="6766560"/>
            <a:ext cx="2438339" cy="91440"/>
          </a:xfrm>
          <a:prstGeom prst="rect">
            <a:avLst/>
          </a:prstGeom>
          <a:solidFill>
            <a:srgbClr val="BC4B03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Abschluss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77240"/>
            <a:ext cx="2926080" cy="9915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748272"/>
            <a:ext cx="2438339" cy="109728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1"/>
          <p:cNvSpPr/>
          <p:nvPr/>
        </p:nvSpPr>
        <p:spPr>
          <a:xfrm>
            <a:off x="2438339" y="6748272"/>
            <a:ext cx="2438339" cy="109728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2"/>
          <p:cNvSpPr/>
          <p:nvPr/>
        </p:nvSpPr>
        <p:spPr>
          <a:xfrm>
            <a:off x="4876678" y="6748272"/>
            <a:ext cx="2438339" cy="109728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3"/>
          <p:cNvSpPr/>
          <p:nvPr/>
        </p:nvSpPr>
        <p:spPr>
          <a:xfrm>
            <a:off x="7315017" y="6748272"/>
            <a:ext cx="2438339" cy="109728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4"/>
          <p:cNvSpPr/>
          <p:nvPr/>
        </p:nvSpPr>
        <p:spPr>
          <a:xfrm>
            <a:off x="9753356" y="6748272"/>
            <a:ext cx="2438339" cy="109728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8" name="Text 5"/>
          <p:cNvSpPr>
            <a:spLocks noGrp="1"/>
          </p:cNvSpPr>
          <p:nvPr>
            <p:ph type="title" idx="106" hasCustomPrompt="1"/>
          </p:nvPr>
        </p:nvSpPr>
        <p:spPr>
          <a:xfrm>
            <a:off x="822960" y="274320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9" name="Text 5"/>
          <p:cNvSpPr>
            <a:spLocks noGrp="1"/>
          </p:cNvSpPr>
          <p:nvPr>
            <p:ph type="body" idx="107" hasCustomPrompt="1"/>
          </p:nvPr>
        </p:nvSpPr>
        <p:spPr>
          <a:xfrm>
            <a:off x="822960" y="3977640"/>
            <a:ext cx="105156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DIP Master 202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6"/>
          <p:cNvSpPr>
            <a:spLocks noGrp="1"/>
          </p:cNvSpPr>
          <p:nvPr>
            <p:ph type="title" idx="108" hasCustomPrompt="1"/>
          </p:nvPr>
        </p:nvSpPr>
        <p:spPr>
          <a:xfrm>
            <a:off x="502920" y="2743200"/>
            <a:ext cx="4114800" cy="1463040"/>
          </a:xfrm>
          <a:prstGeom prst="rect">
            <a:avLst/>
          </a:prstGeom>
          <a:noFill/>
          <a:ln/>
        </p:spPr>
        <p:txBody>
          <a:bodyPr wrap="square" rtlCol="0" anchor="b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initiatives that deliver.</a:t>
            </a:r>
            <a:endParaRPr lang="en-US" sz="2600" dirty="0"/>
          </a:p>
        </p:txBody>
      </p:sp>
      <p:sp>
        <p:nvSpPr>
          <p:cNvPr id="3" name="Text 6"/>
          <p:cNvSpPr>
            <a:spLocks noGrp="1"/>
          </p:cNvSpPr>
          <p:nvPr>
            <p:ph type="body" idx="109" hasCustomPrompt="1"/>
          </p:nvPr>
        </p:nvSpPr>
        <p:spPr>
          <a:xfrm>
            <a:off x="502920" y="4297680"/>
            <a:ext cx="4114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and project consulting from Eschborn – since 2013</a:t>
            </a:r>
            <a:endParaRPr lang="en-US" sz="1400" dirty="0"/>
          </a:p>
        </p:txBody>
      </p:sp>
      <p:sp>
        <p:nvSpPr>
          <p:cNvPr id="4" name="Text 6"/>
          <p:cNvSpPr>
            <a:spLocks noGrp="1"/>
          </p:cNvSpPr>
          <p:nvPr>
            <p:ph type="body" idx="110" hasCustomPrompt="1"/>
          </p:nvPr>
        </p:nvSpPr>
        <p:spPr>
          <a:xfrm>
            <a:off x="502920" y="59436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Company presentation · dip-consulting.de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WHO WE ARE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Making digital value a reality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dip is a management consultancy based in Eschborn. Since 2013, our core team has combined subject-matter knowledge, technical expertise and methodological skills – backed by a proven network of partners. Our goal: lasting value for our clients.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40080" y="3886200"/>
            <a:ext cx="5669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support projects from the first idea to the last milestone – mainly in financial services, insurance, pharmaceuticals and chemicals, but in many other industries as well. Our focus areas: transformation, migration, cloud, IT service management, process consulting, compliance, security and business analysis. On request, we take on project management as well – traditional or agile.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903720" y="182880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7" name="Shape 5"/>
          <p:cNvSpPr/>
          <p:nvPr/>
        </p:nvSpPr>
        <p:spPr>
          <a:xfrm>
            <a:off x="6903720" y="1828800"/>
            <a:ext cx="2194560" cy="82296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0" y="22402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60+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7132320" y="32461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PROJECTS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9281160" y="182880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1" name="Shape 9"/>
          <p:cNvSpPr/>
          <p:nvPr/>
        </p:nvSpPr>
        <p:spPr>
          <a:xfrm>
            <a:off x="9281160" y="1828800"/>
            <a:ext cx="2194560" cy="82296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2" name="Text 10"/>
          <p:cNvSpPr/>
          <p:nvPr/>
        </p:nvSpPr>
        <p:spPr>
          <a:xfrm>
            <a:off x="9509760" y="22402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10+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9509760" y="32461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INDUSTRIES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903720" y="406908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6903720" y="4069080"/>
            <a:ext cx="2194560" cy="82296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0" y="448056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2013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7132320" y="5486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FOUNDED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281160" y="406908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9" name="Shape 17"/>
          <p:cNvSpPr/>
          <p:nvPr/>
        </p:nvSpPr>
        <p:spPr>
          <a:xfrm>
            <a:off x="9281160" y="4069080"/>
            <a:ext cx="2194560" cy="82296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0" name="Text 18"/>
          <p:cNvSpPr/>
          <p:nvPr/>
        </p:nvSpPr>
        <p:spPr>
          <a:xfrm>
            <a:off x="9509760" y="448056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Eschborn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9509760" y="5486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HEADQUARTERS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OUR VALUES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What we stand for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828800"/>
            <a:ext cx="82296" cy="210312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057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D526A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60120" y="2560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More value from IT and processes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2999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help our customers generate more value out of their IT and their processes.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15968" y="1828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0" name="Shape 8"/>
          <p:cNvSpPr/>
          <p:nvPr/>
        </p:nvSpPr>
        <p:spPr>
          <a:xfrm>
            <a:off x="4315968" y="1828800"/>
            <a:ext cx="82296" cy="210312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1" name="Text 9"/>
          <p:cNvSpPr/>
          <p:nvPr/>
        </p:nvSpPr>
        <p:spPr>
          <a:xfrm>
            <a:off x="4636008" y="2057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53ABC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636008" y="2560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Understanding challenges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36008" y="2999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help our customers understand their challenges in IT.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991856" y="1828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7991856" y="1828800"/>
            <a:ext cx="82296" cy="210312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6" name="Text 14"/>
          <p:cNvSpPr/>
          <p:nvPr/>
        </p:nvSpPr>
        <p:spPr>
          <a:xfrm>
            <a:off x="8311896" y="2057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311896" y="2560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The outside view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11896" y="2999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help our customers see from the outside what they can’t see from the inside.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4114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" y="4114800"/>
            <a:ext cx="82296" cy="210312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1" name="Text 19"/>
          <p:cNvSpPr/>
          <p:nvPr/>
        </p:nvSpPr>
        <p:spPr>
          <a:xfrm>
            <a:off x="960120" y="4343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60120" y="4846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Sharing knowledge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60120" y="5285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share our knowledge with our customers for their benefit.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15968" y="4114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5" name="Shape 23"/>
          <p:cNvSpPr/>
          <p:nvPr/>
        </p:nvSpPr>
        <p:spPr>
          <a:xfrm>
            <a:off x="4315968" y="4114800"/>
            <a:ext cx="82296" cy="210312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6" name="Text 24"/>
          <p:cNvSpPr/>
          <p:nvPr/>
        </p:nvSpPr>
        <p:spPr>
          <a:xfrm>
            <a:off x="4636008" y="4343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BC4B03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4636008" y="4846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Effective delivery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636008" y="5285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help our customers drive and execute their endeavours in more effective and efficient ways.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991856" y="4114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0" name="Shape 28"/>
          <p:cNvSpPr/>
          <p:nvPr/>
        </p:nvSpPr>
        <p:spPr>
          <a:xfrm>
            <a:off x="7991856" y="4114800"/>
            <a:ext cx="82296" cy="210312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31" name="Text 29"/>
          <p:cNvSpPr/>
          <p:nvPr/>
        </p:nvSpPr>
        <p:spPr>
          <a:xfrm>
            <a:off x="8311896" y="4343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D526A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06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8311896" y="4846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Happy customers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311896" y="5285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are happy when the customer is happy – and the customer is happy when points 1–5 are covered.</a:t>
            </a:r>
            <a:endParaRPr lang="en-US" sz="115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SERVICES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Four topics – one goal: your project lands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2606040" cy="109728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91440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Strategy &amp; Processes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1440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Setting the strategic direction for tomorrow’s IT, analyzing and optimizing business processes, and preparing requirements so that your organization and IT can respond to them in a targeted way.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91440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Strategy &amp; Enterprise Architecture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Business Process Management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Requirements Management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42900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2" name="Shape 10"/>
          <p:cNvSpPr/>
          <p:nvPr/>
        </p:nvSpPr>
        <p:spPr>
          <a:xfrm>
            <a:off x="3429000" y="1783080"/>
            <a:ext cx="2606040" cy="109728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3" name="Text 11"/>
          <p:cNvSpPr/>
          <p:nvPr/>
        </p:nvSpPr>
        <p:spPr>
          <a:xfrm>
            <a:off x="370332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370332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&amp; Project Management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70332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Supporting technological change and migrations end to end, and steering projects and programs with agile and traditional methods – from the initial analysis to the handover into operations.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70332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17" name="Text 15"/>
          <p:cNvSpPr/>
          <p:nvPr/>
        </p:nvSpPr>
        <p:spPr>
          <a:xfrm>
            <a:off x="370332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&amp; Migration Management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Project &amp; Program Management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21792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7920" y="1783080"/>
            <a:ext cx="2606040" cy="109728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0" name="Text 18"/>
          <p:cNvSpPr/>
          <p:nvPr/>
        </p:nvSpPr>
        <p:spPr>
          <a:xfrm>
            <a:off x="649224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649224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Cloud, AI &amp; Agentic Delivery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49224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Unlocking the potential of the cloud and using generative AI and agentic workflows with purpose: from platform and architecture to verifiable specifications and an accompanied pilot, with clear human accountability.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49224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24" name="Text 22"/>
          <p:cNvSpPr/>
          <p:nvPr/>
        </p:nvSpPr>
        <p:spPr>
          <a:xfrm>
            <a:off x="649224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 Enablement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 Enablement &amp; Agentic Architecture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AI-enabled &amp; Agentic Delivery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Behavior-Driven Development &amp; Spec-Driven Development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00684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6" name="Shape 24"/>
          <p:cNvSpPr/>
          <p:nvPr/>
        </p:nvSpPr>
        <p:spPr>
          <a:xfrm>
            <a:off x="9006840" y="1783080"/>
            <a:ext cx="2606040" cy="109728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27" name="Text 25"/>
          <p:cNvSpPr/>
          <p:nvPr/>
        </p:nvSpPr>
        <p:spPr>
          <a:xfrm>
            <a:off x="928116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928116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Management, Security &amp; Compliance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928116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Organizing IT services in a standardized and efficient way, and strengthening the security and reliability of your IT systems with suitable security, compliance and governance concepts.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928116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31" name="Text 29"/>
          <p:cNvSpPr/>
          <p:nvPr/>
        </p:nvSpPr>
        <p:spPr>
          <a:xfrm>
            <a:off x="928116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Security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Compliance &amp; Governance</a:t>
            </a:r>
            <a:endParaRPr lang="en-US" sz="9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SERVICES · 01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Strategy &amp; Processes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Setting the strategic direction for tomorrow’s IT, analyzing and optimizing business processes, and preparing requirements so that your organization and IT can respond to them in a targeted way.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CONSULTING FIELDS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8686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Strategy &amp; Enterprise Architecture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Shaping tomorrow’s IT strategically – from today’s system landscapes to the AI-enabled enterprise.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346704"/>
            <a:ext cx="45720" cy="8686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29184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Business Process Management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6576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Optimization as the key to success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92040" y="4443984"/>
            <a:ext cx="45720" cy="8686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6" name="Text 14"/>
          <p:cNvSpPr/>
          <p:nvPr/>
        </p:nvSpPr>
        <p:spPr>
          <a:xfrm>
            <a:off x="5120640" y="438912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Requirements Management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0" y="47548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Responding to business requirements with agility and effectiveness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TYPICAL ROLES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 &amp; solution architecture advisor  ·  AI / digital transformation advisor  ·  Process consultant (BPMN)  ·  Business analyst / requirements engineer  ·  Product owner support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SERVICES · 02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&amp; Project Management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Supporting technological change and migrations end to end, and steering projects and programs with agile and traditional methods – from the initial analysis to the handover into operations.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CONSULTING FIELDS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86868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&amp; Migration Management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Your companion through technological change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346704"/>
            <a:ext cx="45720" cy="86868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29184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Project &amp; Program Management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6576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Agile and traditional methods for your project landscape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TYPICAL ROLES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Project and program manager  ·  PMO / delivery manager  ·  Migration manager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SERVICES · 03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Cloud, AI &amp; Agentic Delivery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Unlocking the potential of the cloud and using generative AI and agentic workflows with purpose: from platform and architecture to verifiable specifications and an accompanied pilot, with clear human accountability.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CONSULTING FIELDS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 Enablement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Unlock the full potential of the cloud for your company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10667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05181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 Enablement &amp; Agentic Architecture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41757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Using generative AI with purpose, securely and economically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92040" y="396392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6" name="Text 14"/>
          <p:cNvSpPr/>
          <p:nvPr/>
        </p:nvSpPr>
        <p:spPr>
          <a:xfrm>
            <a:off x="5120640" y="39090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AI-enabled &amp; Agentic Delivery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0" y="427482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From requirement to pilot, with transparent human accountability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892040" y="482117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9" name="Text 17"/>
          <p:cNvSpPr/>
          <p:nvPr/>
        </p:nvSpPr>
        <p:spPr>
          <a:xfrm>
            <a:off x="5120640" y="476631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Behavior-Driven Development &amp; Spec-Driven Development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120640" y="513207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Verifiable specifications as a shared foundation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TYPICAL ROLES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 and cloud architect  ·  AI / digital transformation advisor  ·  Solution &amp; agentic architecture advisor  ·  Business analyst / requirements engineer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SERVICES · 04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Management, Security &amp; Compliance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Organizing IT services in a standardized and efficient way, and strengthening the security and reliability of your IT systems with suitable security, compliance and governance concepts.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CONSULTING FIELDS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8686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 standardized and efficient IT organization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346704"/>
            <a:ext cx="45720" cy="8686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29184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Security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6576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Strengthening the security and reliability of your IT systems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92040" y="4443984"/>
            <a:ext cx="45720" cy="8686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6" name="Text 14"/>
          <p:cNvSpPr/>
          <p:nvPr/>
        </p:nvSpPr>
        <p:spPr>
          <a:xfrm>
            <a:off x="5120640" y="438912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Compliance &amp; Governance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0" y="47548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Acting compliantly, minimizing risks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TYPICAL ROLES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ITSM/ITIL expert  ·  IT security consultant  ·  Compliance and governance consultant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APPROACH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How we support AI initiatives, in five phases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2084832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40080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Orientation &amp; AI readiness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Jointly analyzing business processes, the data and system landscape, use cases, benefits, risks and prerequisites.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40080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RESULT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Prioritized use cases and business case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862072" y="1783080"/>
            <a:ext cx="2084832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1" name="Text 9"/>
          <p:cNvSpPr/>
          <p:nvPr/>
        </p:nvSpPr>
        <p:spPr>
          <a:xfrm>
            <a:off x="2862072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862072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Solution &amp; agentic architecture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862072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Designing the target architecture, decision and approval points, interfaces and tools, permissions, orchestration, and security and quality criteria.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862072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Text 13"/>
          <p:cNvSpPr/>
          <p:nvPr/>
        </p:nvSpPr>
        <p:spPr>
          <a:xfrm>
            <a:off x="2999232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RESULT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Architecture and integration concept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084064" y="1783080"/>
            <a:ext cx="2084832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7" name="Text 15"/>
          <p:cNvSpPr/>
          <p:nvPr/>
        </p:nvSpPr>
        <p:spPr>
          <a:xfrm>
            <a:off x="5084064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084064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Requirements &amp; specification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084064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Working out business requirements, domain rules, data flows and user journeys with you as verifiable specifications and BDD scenarios.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084064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1" name="Text 19"/>
          <p:cNvSpPr/>
          <p:nvPr/>
        </p:nvSpPr>
        <p:spPr>
          <a:xfrm>
            <a:off x="5221224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RESULT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Specifications, BDD scenarios, acceptance criteria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306056" y="1783080"/>
            <a:ext cx="2084832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3" name="Text 21"/>
          <p:cNvSpPr/>
          <p:nvPr/>
        </p:nvSpPr>
        <p:spPr>
          <a:xfrm>
            <a:off x="7306056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306056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Pilot &amp; delivery support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7306056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Coordinating client and implementation teams, supporting AI-assisted ways of working, evaluating results from a business perspective and steering risks transparently.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306056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7" name="Text 25"/>
          <p:cNvSpPr/>
          <p:nvPr/>
        </p:nvSpPr>
        <p:spPr>
          <a:xfrm>
            <a:off x="7443216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RESULT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Pilot acceptance criteria and evaluation results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9528048" y="1783080"/>
            <a:ext cx="2084832" cy="9144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9" name="Text 27"/>
          <p:cNvSpPr/>
          <p:nvPr/>
        </p:nvSpPr>
        <p:spPr>
          <a:xfrm>
            <a:off x="9528048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05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9528048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Rollout &amp; enablement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9528048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Establishing roles, working methods, quality assurance, ongoing evaluation of agents and governance with your teams, and handing over knowledge.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528048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3" name="Text 31"/>
          <p:cNvSpPr/>
          <p:nvPr/>
        </p:nvSpPr>
        <p:spPr>
          <a:xfrm>
            <a:off x="9665208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RESULT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Governance and enablement plan</a:t>
            </a:r>
            <a:endParaRPr lang="en-US" sz="9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REFERENCES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Selected projects from our practice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82296" cy="205740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9842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&amp; TECHNOLOGY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914400" y="22860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Prototype of a cloud-based B2B factoring service platform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31089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Azure · AI components · Architecture · Business analysis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15968" y="178308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0" name="Shape 8"/>
          <p:cNvSpPr/>
          <p:nvPr/>
        </p:nvSpPr>
        <p:spPr>
          <a:xfrm>
            <a:off x="4315968" y="1783080"/>
            <a:ext cx="82296" cy="205740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1" name="Text 9"/>
          <p:cNvSpPr/>
          <p:nvPr/>
        </p:nvSpPr>
        <p:spPr>
          <a:xfrm>
            <a:off x="4590288" y="19842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LOGISTICS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590288" y="22860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Analysis of the group-wide application portfolio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90288" y="31089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 architecture · IT portfolio management · IT service management · TBM taxonomy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991856" y="178308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7991856" y="1783080"/>
            <a:ext cx="82296" cy="205740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6" name="Text 14"/>
          <p:cNvSpPr/>
          <p:nvPr/>
        </p:nvSpPr>
        <p:spPr>
          <a:xfrm>
            <a:off x="8266176" y="19842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RETAIL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8266176" y="22860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Process management and optimization in Finance &amp; Treasury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266176" y="31089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SAP FI · BPMN · Process analysis · Project management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0080" y="402336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" y="4023360"/>
            <a:ext cx="82296" cy="205740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4224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LOGISTICS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914400" y="45262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Selection and introduction of enterprise-wide cloud and development platforms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5349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 architecture · Multi-cloud (AWS, Azure) · Data &amp; AI · IoT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15968" y="402336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5" name="Shape 23"/>
          <p:cNvSpPr/>
          <p:nvPr/>
        </p:nvSpPr>
        <p:spPr>
          <a:xfrm>
            <a:off x="4315968" y="4023360"/>
            <a:ext cx="82296" cy="205740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6" name="Text 24"/>
          <p:cNvSpPr/>
          <p:nvPr/>
        </p:nvSpPr>
        <p:spPr>
          <a:xfrm>
            <a:off x="4590288" y="4224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BANKING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590288" y="45262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Technology refresh: upgrade and migration programs for expiring vendor support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590288" y="5349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SQL Server · Windows Server · Program management · Software compliance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991856" y="402336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0" name="Shape 28"/>
          <p:cNvSpPr/>
          <p:nvPr/>
        </p:nvSpPr>
        <p:spPr>
          <a:xfrm>
            <a:off x="7991856" y="4023360"/>
            <a:ext cx="82296" cy="205740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31" name="Text 29"/>
          <p:cNvSpPr/>
          <p:nvPr/>
        </p:nvSpPr>
        <p:spPr>
          <a:xfrm>
            <a:off x="8266176" y="4224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BANKING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8266176" y="45262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MS Azure cloud integration: hybrid cloud environment and database migrations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266176" y="5349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Azure · Hybrid cloud · Migration management · Cloud security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640080" y="6263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 only name clients with their consent.</a:t>
            </a:r>
            <a:endParaRPr lang="en-US" sz="10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INDUSTRIES &amp; QUALIFICATIONS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Experience that counts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INDUSTRIES WE WORK 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240280"/>
            <a:ext cx="64008" cy="37490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313432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Banking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688336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" y="2688336"/>
            <a:ext cx="64008" cy="37490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761488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Financial services (e.g. stock exchange)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3136392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2" name="Shape 10"/>
          <p:cNvSpPr/>
          <p:nvPr/>
        </p:nvSpPr>
        <p:spPr>
          <a:xfrm>
            <a:off x="640080" y="3136392"/>
            <a:ext cx="64008" cy="37490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209544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Insurance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584448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640080" y="3584448"/>
            <a:ext cx="64008" cy="37490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3657600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Chemicals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4032504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8" name="Shape 16"/>
          <p:cNvSpPr/>
          <p:nvPr/>
        </p:nvSpPr>
        <p:spPr>
          <a:xfrm>
            <a:off x="640080" y="4032504"/>
            <a:ext cx="64008" cy="374904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4105656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Public sector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480560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4480560"/>
            <a:ext cx="64008" cy="37490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4553712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Aviation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4928616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4" name="Shape 22"/>
          <p:cNvSpPr/>
          <p:nvPr/>
        </p:nvSpPr>
        <p:spPr>
          <a:xfrm>
            <a:off x="640080" y="4928616"/>
            <a:ext cx="64008" cy="37490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25" name="Text 23"/>
          <p:cNvSpPr/>
          <p:nvPr/>
        </p:nvSpPr>
        <p:spPr>
          <a:xfrm>
            <a:off x="868680" y="5001768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Logistics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40080" y="5376672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7" name="Shape 25"/>
          <p:cNvSpPr/>
          <p:nvPr/>
        </p:nvSpPr>
        <p:spPr>
          <a:xfrm>
            <a:off x="640080" y="5376672"/>
            <a:ext cx="64008" cy="37490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28" name="Text 26"/>
          <p:cNvSpPr/>
          <p:nvPr/>
        </p:nvSpPr>
        <p:spPr>
          <a:xfrm>
            <a:off x="868680" y="5449824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Retail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5824728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0" name="Shape 28"/>
          <p:cNvSpPr/>
          <p:nvPr/>
        </p:nvSpPr>
        <p:spPr>
          <a:xfrm>
            <a:off x="640080" y="5824728"/>
            <a:ext cx="64008" cy="37490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31" name="Text 29"/>
          <p:cNvSpPr/>
          <p:nvPr/>
        </p:nvSpPr>
        <p:spPr>
          <a:xfrm>
            <a:off x="868680" y="5897880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&amp; technology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303520" y="17830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QUALIFICATIONS OF OUR CONSULTANTS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303520" y="2194560"/>
            <a:ext cx="30632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PMI PMP® – Project Management Professional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ITIL V4 – Managing Professional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CISM – Certified Information Security Manager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Certified Azure Solutions Architect Expert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The Open Group – TOGAF 9 Certified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The Open Group – IT4IT™ Foundation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APMG – ISO/IEC 27001 Foundation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COBIT 4.1 / COBIT 5 / COBIT 2019 – Control Objectives for IT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8503920" y="2194560"/>
            <a:ext cx="30632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Capability Maturity Model Integration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Certified Azure Administrator Associate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FinOps Certified Practitioner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Axelos – PRINCE2 Practitioner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PSM I – Professional Scrum Master I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AWS Certified Cloud Practitioner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DevOps Institute – DevOps Foundation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APMG – ISO/IEC 20000 Foundation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5303520" y="6080760"/>
            <a:ext cx="6263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950" i="1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The following certifications are personal qualifications held by individual dip consultants – they are not certifications of the company.</a:t>
            </a:r>
            <a:endParaRPr lang="en-US" sz="95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MEMBERSHIPS &amp; SUSTAINABILITY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Connected, certified, responsible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6035040" cy="13716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82296" cy="137160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198424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ISACA – Silver membership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2404872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Current insights into IT governance, risk management and information security – for secure, future-proof solutions.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3291840"/>
            <a:ext cx="6035040" cy="13716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" y="3291840"/>
            <a:ext cx="82296" cy="137160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349300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Axelos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60120" y="3913632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Home of ITIL and PRINCE2: proven methods for IT service management and project management.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4800600"/>
            <a:ext cx="6035040" cy="13716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" y="4800600"/>
            <a:ext cx="82296" cy="137160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4" name="Text 12"/>
          <p:cNvSpPr/>
          <p:nvPr/>
        </p:nvSpPr>
        <p:spPr>
          <a:xfrm>
            <a:off x="960120" y="500176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PMI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60120" y="5422392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Project management to international standards – for well-structured, successfully delivered projects.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086600" y="1783080"/>
            <a:ext cx="4462272" cy="4526280"/>
          </a:xfrm>
          <a:prstGeom prst="rect">
            <a:avLst/>
          </a:prstGeom>
          <a:solidFill>
            <a:srgbClr val="F3F3F3"/>
          </a:solidFill>
          <a:ln/>
        </p:spPr>
      </p:sp>
      <p:pic>
        <p:nvPicPr>
          <p:cNvPr id="17" name="Image 0" descr="I:\OneDriveDIP\OneDrive - DIP Deutsche IT und Projektberatungsgesellschaft mbH\DIP - Technik\App - DIPWebseite\src\assets\badges\ecovadis-bronze-20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2103120"/>
            <a:ext cx="1828800" cy="18288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406640" y="411480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EcoVadis Sustainability Rating: Bronze medal, Top 35% (September 2025)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406640" y="470916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Our sustainable practices have been assessed by EcoVadis. The rating confirms our commitment to environmentally friendly operations and sustainable business practices – in our internal processes as well as in the solutions we deliver for clients.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2" hasCustomPrompt="1"/>
          </p:nvPr>
        </p:nvSpPr>
        <p:spPr>
          <a:xfrm>
            <a:off x="1143000" y="502920"/>
            <a:ext cx="7772400" cy="329184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YOUR CONTACT</a:t>
            </a:r>
            <a:endParaRPr lang="en-US" sz="1100" dirty="0"/>
          </a:p>
        </p:txBody>
      </p:sp>
      <p:sp>
        <p:nvSpPr>
          <p:cNvPr id="3" name="Text 1"/>
          <p:cNvSpPr>
            <a:spLocks noGrp="1"/>
          </p:cNvSpPr>
          <p:nvPr>
            <p:ph type="title" idx="103" hasCustomPrompt="1"/>
          </p:nvPr>
        </p:nvSpPr>
        <p:spPr>
          <a:xfrm>
            <a:off x="640080" y="868680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Let's talk about your project.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057400"/>
            <a:ext cx="3108960" cy="3108960"/>
          </a:xfrm>
          <a:prstGeom prst="rect">
            <a:avLst/>
          </a:prstGeom>
        </p:spPr>
      </p:pic>
      <p:sp>
        <p:nvSpPr>
          <p:cNvPr id="5" name="Text 3"/>
          <p:cNvSpPr>
            <a:spLocks noGrp="1"/>
          </p:cNvSpPr>
          <p:nvPr>
            <p:ph type="body" idx="107" hasCustomPrompt="1"/>
          </p:nvPr>
        </p:nvSpPr>
        <p:spPr>
          <a:xfrm>
            <a:off x="4754880" y="2057400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Manuel Fernandez</a:t>
            </a:r>
            <a:endParaRPr lang="en-US" sz="2800" dirty="0"/>
          </a:p>
        </p:txBody>
      </p:sp>
      <p:sp>
        <p:nvSpPr>
          <p:cNvPr id="6" name="Text 3"/>
          <p:cNvSpPr>
            <a:spLocks noGrp="1"/>
          </p:cNvSpPr>
          <p:nvPr>
            <p:ph type="body" idx="108" hasCustomPrompt="1"/>
          </p:nvPr>
        </p:nvSpPr>
        <p:spPr>
          <a:xfrm>
            <a:off x="4754880" y="2651760"/>
            <a:ext cx="6766560" cy="4114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400" kern="0" spc="100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Managing Director · Graduate in Business Informatics</a:t>
            </a:r>
            <a:endParaRPr lang="en-US" sz="1400" dirty="0"/>
          </a:p>
        </p:txBody>
      </p:sp>
      <p:sp>
        <p:nvSpPr>
          <p:cNvPr id="7" name="Text 3"/>
          <p:cNvSpPr>
            <a:spLocks noGrp="1"/>
          </p:cNvSpPr>
          <p:nvPr>
            <p:ph type="body" idx="109" hasCustomPrompt="1"/>
          </p:nvPr>
        </p:nvSpPr>
        <p:spPr>
          <a:xfrm>
            <a:off x="4754880" y="3291840"/>
            <a:ext cx="67665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Around 19 years of experience as an IT consultant</a:t>
            </a:r>
            <a:endParaRPr lang="en-US" sz="1500" dirty="0"/>
          </a:p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Business analysis, enterprise architecture and AI-enabled delivery</a:t>
            </a:r>
            <a:endParaRPr lang="en-US" sz="1500" dirty="0"/>
          </a:p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Project and transformation management</a:t>
            </a:r>
            <a:endParaRPr lang="en-US" sz="1500" dirty="0"/>
          </a:p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Certifications include MS Azure Solutions Architect Expert, CISM, ITIL 4 Managing Professional, PMP</a:t>
            </a:r>
            <a:endParaRPr lang="en-US" sz="150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800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 </a:t>
            </a:r>
            <a:endParaRPr lang="en-US" sz="150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+49 6196 58666 20  ·  info@dip-consulting.de  ·  dip-consulting.de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>
            <a:spLocks noGrp="1"/>
          </p:cNvSpPr>
          <p:nvPr>
            <p:ph type="title" idx="106" hasCustomPrompt="1"/>
          </p:nvPr>
        </p:nvSpPr>
        <p:spPr>
          <a:xfrm>
            <a:off x="822960" y="274320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Let's start a conversation!</a:t>
            </a:r>
            <a:endParaRPr lang="en-US" sz="3600" dirty="0"/>
          </a:p>
        </p:txBody>
      </p:sp>
      <p:sp>
        <p:nvSpPr>
          <p:cNvPr id="3" name="Text 5"/>
          <p:cNvSpPr>
            <a:spLocks noGrp="1"/>
          </p:cNvSpPr>
          <p:nvPr>
            <p:ph type="body" idx="107" hasCustomPrompt="1"/>
          </p:nvPr>
        </p:nvSpPr>
        <p:spPr>
          <a:xfrm>
            <a:off x="822960" y="397764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DIP Deutsche IT und Projektberatungsgesellschaft mbH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Rahmannstraße 11 · 65760 Eschborn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+49 6196 58666 20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info@dip-consulting.de · dip-consulting.de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P Master 2026">
  <a:themeElements>
    <a:clrScheme name="Office">
      <a:dk1>
        <a:srgbClr val="171717"/>
      </a:dk1>
      <a:lt1>
        <a:srgbClr val="FFFFFF"/>
      </a:lt1>
      <a:dk2>
        <a:srgbClr val="515151"/>
      </a:dk2>
      <a:lt2>
        <a:srgbClr val="D9D9D9"/>
      </a:lt2>
      <a:accent1>
        <a:srgbClr val="1D526A"/>
      </a:accent1>
      <a:accent2>
        <a:srgbClr val="53ABC9"/>
      </a:accent2>
      <a:accent3>
        <a:srgbClr val="FEE365"/>
      </a:accent3>
      <a:accent4>
        <a:srgbClr val="D7821D"/>
      </a:accent4>
      <a:accent5>
        <a:srgbClr val="BC4B03"/>
      </a:accent5>
      <a:accent6>
        <a:srgbClr val="9F9F9F"/>
      </a:accent6>
      <a:hlink>
        <a:srgbClr val="53ABC9"/>
      </a:hlink>
      <a:folHlink>
        <a:srgbClr val="1D526A"/>
      </a:folHlink>
    </a:clrScheme>
    <a:fontScheme name="Office">
      <a:majorFont>
        <a:latin typeface="Sansatio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ansatio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IP Anthrazit">
      <a:srgbClr val="171717"/>
    </a:custClr>
    <a:custClr name="DIP Schwarz (Logo-Panel)">
      <a:srgbClr val="101010"/>
    </a:custClr>
    <a:custClr name="DIP Petrol">
      <a:srgbClr val="1D526A"/>
    </a:custClr>
    <a:custClr name="DIP Hellblau">
      <a:srgbClr val="53ABC9"/>
    </a:custClr>
    <a:custClr name="DIP Gelb">
      <a:srgbClr val="FEE365"/>
    </a:custClr>
    <a:custClr name="DIP Orange">
      <a:srgbClr val="D7821D"/>
    </a:custClr>
    <a:custClr name="DIP Rost">
      <a:srgbClr val="BC4B03"/>
    </a:custClr>
    <a:custClr name="DIP Dunkelgrau">
      <a:srgbClr val="515151"/>
    </a:custClr>
    <a:custClr name="DIP Mittelgrau">
      <a:srgbClr val="9F9F9F"/>
    </a:custClr>
    <a:custClr name="DIP Hellgrau">
      <a:srgbClr val="D9D9D9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1573</Words>
  <Application>Microsoft Office PowerPoint</Application>
  <PresentationFormat>Breitbild</PresentationFormat>
  <Paragraphs>232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Arial</vt:lpstr>
      <vt:lpstr>Sansation</vt:lpstr>
      <vt:lpstr>DIP Master 2026</vt:lpstr>
      <vt:lpstr>IT initiatives that deliver.</vt:lpstr>
      <vt:lpstr>Making digital value a reality</vt:lpstr>
      <vt:lpstr>What we stand for</vt:lpstr>
      <vt:lpstr>Four topics – one goal: your project lands</vt:lpstr>
      <vt:lpstr>Strategy &amp; Processes</vt:lpstr>
      <vt:lpstr>Transformation &amp; Project Management</vt:lpstr>
      <vt:lpstr>Cloud, AI &amp; Agentic Delivery</vt:lpstr>
      <vt:lpstr>IT Service Management, Security &amp; Compliance</vt:lpstr>
      <vt:lpstr>How we support AI initiatives, in five phases</vt:lpstr>
      <vt:lpstr>Selected projects from our practice</vt:lpstr>
      <vt:lpstr>Experience that counts</vt:lpstr>
      <vt:lpstr>Connected, certified, responsible</vt:lpstr>
      <vt:lpstr>Let's talk about your project.</vt:lpstr>
      <vt:lpstr>Let's start a conversation!</vt:lpstr>
    </vt:vector>
  </TitlesOfParts>
  <Company>DIP Deutsche IT und Projektberatungsgesellschaft 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 – deutsche it und projektberatung – Company presentation</dc:title>
  <dc:subject>PptxGenJS Presentation</dc:subject>
  <dc:creator>Manuel Fernandez</dc:creator>
  <cp:lastModifiedBy>Manuel Fernandez</cp:lastModifiedBy>
  <cp:revision>2</cp:revision>
  <dcterms:created xsi:type="dcterms:W3CDTF">2026-10-20T23:30:16Z</dcterms:created>
  <dcterms:modified xsi:type="dcterms:W3CDTF">2026-10-20T23:30:25Z</dcterms:modified>
</cp:coreProperties>
</file>