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embeddedFontLst>
    <p:embeddedFont>
      <p:font typeface="Sansation" panose="02000000000000000000" pitchFamily="2" charset="0"/>
      <p:regular r:id="rId17"/>
      <p:bold r:id="rId18"/>
      <p:italic r:id="rId19"/>
      <p:boldItalic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5705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Titel"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7760" y="0"/>
            <a:ext cx="725393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4937760" cy="6858000"/>
          </a:xfrm>
          <a:prstGeom prst="rect">
            <a:avLst/>
          </a:prstGeom>
          <a:solidFill>
            <a:srgbClr val="101010"/>
          </a:solidFill>
          <a:ln/>
        </p:spPr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548640"/>
            <a:ext cx="2743200" cy="929594"/>
          </a:xfrm>
          <a:prstGeom prst="rect">
            <a:avLst/>
          </a:prstGeom>
        </p:spPr>
      </p:pic>
      <p:sp>
        <p:nvSpPr>
          <p:cNvPr id="5" name="Shape 1"/>
          <p:cNvSpPr/>
          <p:nvPr/>
        </p:nvSpPr>
        <p:spPr>
          <a:xfrm>
            <a:off x="0" y="6766560"/>
            <a:ext cx="987552" cy="9144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6" name="Shape 2"/>
          <p:cNvSpPr/>
          <p:nvPr/>
        </p:nvSpPr>
        <p:spPr>
          <a:xfrm>
            <a:off x="987552" y="6766560"/>
            <a:ext cx="987552" cy="9144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7" name="Shape 3"/>
          <p:cNvSpPr/>
          <p:nvPr/>
        </p:nvSpPr>
        <p:spPr>
          <a:xfrm>
            <a:off x="1975104" y="6766560"/>
            <a:ext cx="987552" cy="9144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8" name="Shape 4"/>
          <p:cNvSpPr/>
          <p:nvPr/>
        </p:nvSpPr>
        <p:spPr>
          <a:xfrm>
            <a:off x="2962656" y="6766560"/>
            <a:ext cx="987552" cy="9144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9" name="Shape 5"/>
          <p:cNvSpPr/>
          <p:nvPr/>
        </p:nvSpPr>
        <p:spPr>
          <a:xfrm>
            <a:off x="3950208" y="6766560"/>
            <a:ext cx="987552" cy="9144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10" name="Text 6"/>
          <p:cNvSpPr>
            <a:spLocks noGrp="1"/>
          </p:cNvSpPr>
          <p:nvPr>
            <p:ph type="title" idx="108" hasCustomPrompt="1"/>
          </p:nvPr>
        </p:nvSpPr>
        <p:spPr>
          <a:xfrm>
            <a:off x="502920" y="2743200"/>
            <a:ext cx="41148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11" name="Text 6"/>
          <p:cNvSpPr>
            <a:spLocks noGrp="1"/>
          </p:cNvSpPr>
          <p:nvPr>
            <p:ph type="body" idx="109" hasCustomPrompt="1"/>
          </p:nvPr>
        </p:nvSpPr>
        <p:spPr>
          <a:xfrm>
            <a:off x="502920" y="4297680"/>
            <a:ext cx="4114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12" name="Text 6"/>
          <p:cNvSpPr>
            <a:spLocks noGrp="1"/>
          </p:cNvSpPr>
          <p:nvPr>
            <p:ph type="body" idx="110" hasCustomPrompt="1"/>
          </p:nvPr>
        </p:nvSpPr>
        <p:spPr>
          <a:xfrm>
            <a:off x="502920" y="5943600"/>
            <a:ext cx="4114800" cy="3657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0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Kapiteltrenner"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D7821D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55" y="457200"/>
            <a:ext cx="1280160" cy="433811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0" y="6766560"/>
            <a:ext cx="2438339" cy="9144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5" name="Shape 2"/>
          <p:cNvSpPr/>
          <p:nvPr/>
        </p:nvSpPr>
        <p:spPr>
          <a:xfrm>
            <a:off x="2438339" y="6766560"/>
            <a:ext cx="2438339" cy="9144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6" name="Shape 3"/>
          <p:cNvSpPr/>
          <p:nvPr/>
        </p:nvSpPr>
        <p:spPr>
          <a:xfrm>
            <a:off x="4876678" y="6766560"/>
            <a:ext cx="2438339" cy="9144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7" name="Shape 4"/>
          <p:cNvSpPr/>
          <p:nvPr/>
        </p:nvSpPr>
        <p:spPr>
          <a:xfrm>
            <a:off x="7315017" y="6766560"/>
            <a:ext cx="2438339" cy="9144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8" name="Shape 5"/>
          <p:cNvSpPr/>
          <p:nvPr/>
        </p:nvSpPr>
        <p:spPr>
          <a:xfrm>
            <a:off x="9753356" y="6766560"/>
            <a:ext cx="2438339" cy="9144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9" name="Text 6"/>
          <p:cNvSpPr>
            <a:spLocks noGrp="1"/>
          </p:cNvSpPr>
          <p:nvPr>
            <p:ph type="body" idx="107" hasCustomPrompt="1"/>
          </p:nvPr>
        </p:nvSpPr>
        <p:spPr>
          <a:xfrm>
            <a:off x="822960" y="2103120"/>
            <a:ext cx="36576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300" b="1" kern="0" spc="300" dirty="0">
                <a:solidFill>
                  <a:srgbClr val="D7821D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300" dirty="0"/>
          </a:p>
        </p:txBody>
      </p:sp>
      <p:sp>
        <p:nvSpPr>
          <p:cNvPr id="10" name="Text 6"/>
          <p:cNvSpPr>
            <a:spLocks noGrp="1"/>
          </p:cNvSpPr>
          <p:nvPr>
            <p:ph type="title" idx="108" hasCustomPrompt="1"/>
          </p:nvPr>
        </p:nvSpPr>
        <p:spPr>
          <a:xfrm>
            <a:off x="822960" y="2606040"/>
            <a:ext cx="9601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0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4000" dirty="0"/>
          </a:p>
        </p:txBody>
      </p:sp>
      <p:sp>
        <p:nvSpPr>
          <p:cNvPr id="11" name="Text 6"/>
          <p:cNvSpPr>
            <a:spLocks noGrp="1"/>
          </p:cNvSpPr>
          <p:nvPr>
            <p:ph type="body" idx="109" hasCustomPrompt="1"/>
          </p:nvPr>
        </p:nvSpPr>
        <p:spPr>
          <a:xfrm>
            <a:off x="822960" y="3886200"/>
            <a:ext cx="868680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6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Inhal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25296"/>
            <a:ext cx="2438339" cy="54864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4" name="Shape 2"/>
          <p:cNvSpPr/>
          <p:nvPr/>
        </p:nvSpPr>
        <p:spPr>
          <a:xfrm>
            <a:off x="2438339" y="1225296"/>
            <a:ext cx="2438339" cy="54864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5" name="Shape 3"/>
          <p:cNvSpPr/>
          <p:nvPr/>
        </p:nvSpPr>
        <p:spPr>
          <a:xfrm>
            <a:off x="4876678" y="1225296"/>
            <a:ext cx="2438339" cy="54864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6" name="Shape 4"/>
          <p:cNvSpPr/>
          <p:nvPr/>
        </p:nvSpPr>
        <p:spPr>
          <a:xfrm>
            <a:off x="7315017" y="1225296"/>
            <a:ext cx="2438339" cy="54864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7" name="Shape 5"/>
          <p:cNvSpPr/>
          <p:nvPr/>
        </p:nvSpPr>
        <p:spPr>
          <a:xfrm>
            <a:off x="9753356" y="1225296"/>
            <a:ext cx="2438339" cy="54864"/>
          </a:xfrm>
          <a:prstGeom prst="rect">
            <a:avLst/>
          </a:prstGeom>
          <a:solidFill>
            <a:srgbClr val="BC4B03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55" y="395743"/>
            <a:ext cx="1280160" cy="433811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40080" y="384048"/>
            <a:ext cx="411480" cy="27432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0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000" dirty="0"/>
          </a:p>
        </p:txBody>
      </p:sp>
      <p:sp>
        <p:nvSpPr>
          <p:cNvPr id="11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12" name="Text 7"/>
          <p:cNvSpPr>
            <a:spLocks noGrp="1"/>
          </p:cNvSpPr>
          <p:nvPr>
            <p:ph type="body" idx="110" hasCustomPrompt="1"/>
          </p:nvPr>
        </p:nvSpPr>
        <p:spPr>
          <a:xfrm>
            <a:off x="640080" y="1783080"/>
            <a:ext cx="1088136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800"/>
              </a:spcAft>
              <a:buNone/>
              <a:defRPr lang="en-US" sz="18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Zwei Spalt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25296"/>
            <a:ext cx="2438339" cy="54864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4" name="Shape 2"/>
          <p:cNvSpPr/>
          <p:nvPr/>
        </p:nvSpPr>
        <p:spPr>
          <a:xfrm>
            <a:off x="2438339" y="1225296"/>
            <a:ext cx="2438339" cy="54864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5" name="Shape 3"/>
          <p:cNvSpPr/>
          <p:nvPr/>
        </p:nvSpPr>
        <p:spPr>
          <a:xfrm>
            <a:off x="4876678" y="1225296"/>
            <a:ext cx="2438339" cy="54864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6" name="Shape 4"/>
          <p:cNvSpPr/>
          <p:nvPr/>
        </p:nvSpPr>
        <p:spPr>
          <a:xfrm>
            <a:off x="7315017" y="1225296"/>
            <a:ext cx="2438339" cy="54864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7" name="Shape 5"/>
          <p:cNvSpPr/>
          <p:nvPr/>
        </p:nvSpPr>
        <p:spPr>
          <a:xfrm>
            <a:off x="9753356" y="1225296"/>
            <a:ext cx="2438339" cy="54864"/>
          </a:xfrm>
          <a:prstGeom prst="rect">
            <a:avLst/>
          </a:prstGeom>
          <a:solidFill>
            <a:srgbClr val="BC4B03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55" y="395743"/>
            <a:ext cx="1280160" cy="433811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40080" y="384048"/>
            <a:ext cx="411480" cy="27432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0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000" dirty="0"/>
          </a:p>
        </p:txBody>
      </p:sp>
      <p:sp>
        <p:nvSpPr>
          <p:cNvPr id="11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12" name="Text 7"/>
          <p:cNvSpPr>
            <a:spLocks noGrp="1"/>
          </p:cNvSpPr>
          <p:nvPr>
            <p:ph type="body" idx="110" hasCustomPrompt="1"/>
          </p:nvPr>
        </p:nvSpPr>
        <p:spPr>
          <a:xfrm>
            <a:off x="640080" y="1645920"/>
            <a:ext cx="108813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5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500" dirty="0"/>
          </a:p>
        </p:txBody>
      </p:sp>
      <p:sp>
        <p:nvSpPr>
          <p:cNvPr id="13" name="Shape 7"/>
          <p:cNvSpPr/>
          <p:nvPr/>
        </p:nvSpPr>
        <p:spPr>
          <a:xfrm>
            <a:off x="640080" y="2606040"/>
            <a:ext cx="822960" cy="4572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14" name="Shape 8"/>
          <p:cNvSpPr/>
          <p:nvPr/>
        </p:nvSpPr>
        <p:spPr>
          <a:xfrm>
            <a:off x="6355080" y="2606040"/>
            <a:ext cx="822960" cy="4572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5" name="Text 9"/>
          <p:cNvSpPr>
            <a:spLocks noGrp="1"/>
          </p:cNvSpPr>
          <p:nvPr>
            <p:ph type="body" idx="113" hasCustomPrompt="1"/>
          </p:nvPr>
        </p:nvSpPr>
        <p:spPr>
          <a:xfrm>
            <a:off x="640080" y="2788920"/>
            <a:ext cx="5166360" cy="3566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800"/>
              </a:spcAft>
              <a:buNone/>
              <a:defRPr lang="en-US" sz="14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endParaRPr lang="en-US" sz="1400" dirty="0"/>
          </a:p>
        </p:txBody>
      </p:sp>
      <p:sp>
        <p:nvSpPr>
          <p:cNvPr id="16" name="Text 9"/>
          <p:cNvSpPr>
            <a:spLocks noGrp="1"/>
          </p:cNvSpPr>
          <p:nvPr>
            <p:ph type="body" idx="114" hasCustomPrompt="1"/>
          </p:nvPr>
        </p:nvSpPr>
        <p:spPr>
          <a:xfrm>
            <a:off x="6355080" y="2788920"/>
            <a:ext cx="5166360" cy="35661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800"/>
              </a:spcAft>
              <a:buNone/>
              <a:defRPr lang="en-US" sz="14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Vier Spalte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25296"/>
            <a:ext cx="2438339" cy="54864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4" name="Shape 2"/>
          <p:cNvSpPr/>
          <p:nvPr/>
        </p:nvSpPr>
        <p:spPr>
          <a:xfrm>
            <a:off x="2438339" y="1225296"/>
            <a:ext cx="2438339" cy="54864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5" name="Shape 3"/>
          <p:cNvSpPr/>
          <p:nvPr/>
        </p:nvSpPr>
        <p:spPr>
          <a:xfrm>
            <a:off x="4876678" y="1225296"/>
            <a:ext cx="2438339" cy="54864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6" name="Shape 4"/>
          <p:cNvSpPr/>
          <p:nvPr/>
        </p:nvSpPr>
        <p:spPr>
          <a:xfrm>
            <a:off x="7315017" y="1225296"/>
            <a:ext cx="2438339" cy="54864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7" name="Shape 5"/>
          <p:cNvSpPr/>
          <p:nvPr/>
        </p:nvSpPr>
        <p:spPr>
          <a:xfrm>
            <a:off x="9753356" y="1225296"/>
            <a:ext cx="2438339" cy="54864"/>
          </a:xfrm>
          <a:prstGeom prst="rect">
            <a:avLst/>
          </a:prstGeom>
          <a:solidFill>
            <a:srgbClr val="BC4B03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55" y="395743"/>
            <a:ext cx="1280160" cy="433811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40080" y="384048"/>
            <a:ext cx="411480" cy="27432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0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000" dirty="0"/>
          </a:p>
        </p:txBody>
      </p:sp>
      <p:sp>
        <p:nvSpPr>
          <p:cNvPr id="11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12" name="Shape 7"/>
          <p:cNvSpPr/>
          <p:nvPr/>
        </p:nvSpPr>
        <p:spPr>
          <a:xfrm>
            <a:off x="640080" y="1783080"/>
            <a:ext cx="2606040" cy="73152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13" name="Shape 8"/>
          <p:cNvSpPr/>
          <p:nvPr/>
        </p:nvSpPr>
        <p:spPr>
          <a:xfrm>
            <a:off x="3429000" y="1783080"/>
            <a:ext cx="2606040" cy="73152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4" name="Shape 9"/>
          <p:cNvSpPr/>
          <p:nvPr/>
        </p:nvSpPr>
        <p:spPr>
          <a:xfrm>
            <a:off x="6217920" y="1783080"/>
            <a:ext cx="2606040" cy="73152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15" name="Shape 10"/>
          <p:cNvSpPr/>
          <p:nvPr/>
        </p:nvSpPr>
        <p:spPr>
          <a:xfrm>
            <a:off x="9006840" y="1783080"/>
            <a:ext cx="2606040" cy="73152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6" name="Text 11"/>
          <p:cNvSpPr>
            <a:spLocks noGrp="1"/>
          </p:cNvSpPr>
          <p:nvPr>
            <p:ph type="body" idx="114" hasCustomPrompt="1"/>
          </p:nvPr>
        </p:nvSpPr>
        <p:spPr>
          <a:xfrm>
            <a:off x="640080" y="1965960"/>
            <a:ext cx="2606040" cy="4297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400"/>
              </a:spcAft>
              <a:buNone/>
              <a:defRPr lang="en-US" sz="12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400"/>
              </a:spcAft>
              <a:buNone/>
            </a:pPr>
            <a:endParaRPr lang="en-US" sz="1200" dirty="0"/>
          </a:p>
        </p:txBody>
      </p:sp>
      <p:sp>
        <p:nvSpPr>
          <p:cNvPr id="17" name="Text 11"/>
          <p:cNvSpPr>
            <a:spLocks noGrp="1"/>
          </p:cNvSpPr>
          <p:nvPr>
            <p:ph type="body" idx="115" hasCustomPrompt="1"/>
          </p:nvPr>
        </p:nvSpPr>
        <p:spPr>
          <a:xfrm>
            <a:off x="3429000" y="1965960"/>
            <a:ext cx="2606040" cy="4297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400"/>
              </a:spcAft>
              <a:buNone/>
              <a:defRPr lang="en-US" sz="12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400"/>
              </a:spcAft>
              <a:buNone/>
            </a:pPr>
            <a:endParaRPr lang="en-US" sz="1200" dirty="0"/>
          </a:p>
        </p:txBody>
      </p:sp>
      <p:sp>
        <p:nvSpPr>
          <p:cNvPr id="18" name="Text 11"/>
          <p:cNvSpPr>
            <a:spLocks noGrp="1"/>
          </p:cNvSpPr>
          <p:nvPr>
            <p:ph type="body" idx="116" hasCustomPrompt="1"/>
          </p:nvPr>
        </p:nvSpPr>
        <p:spPr>
          <a:xfrm>
            <a:off x="6217920" y="1965960"/>
            <a:ext cx="2606040" cy="4297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400"/>
              </a:spcAft>
              <a:buNone/>
              <a:defRPr lang="en-US" sz="12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400"/>
              </a:spcAft>
              <a:buNone/>
            </a:pPr>
            <a:endParaRPr lang="en-US" sz="1200" dirty="0"/>
          </a:p>
        </p:txBody>
      </p:sp>
      <p:sp>
        <p:nvSpPr>
          <p:cNvPr id="19" name="Text 11"/>
          <p:cNvSpPr>
            <a:spLocks noGrp="1"/>
          </p:cNvSpPr>
          <p:nvPr>
            <p:ph type="body" idx="117" hasCustomPrompt="1"/>
          </p:nvPr>
        </p:nvSpPr>
        <p:spPr>
          <a:xfrm>
            <a:off x="9006840" y="1965960"/>
            <a:ext cx="2606040" cy="42976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400"/>
              </a:spcAft>
              <a:buNone/>
              <a:defRPr lang="en-US" sz="12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400"/>
              </a:spcAft>
              <a:buNone/>
            </a:pP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Text und Bild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25296"/>
            <a:ext cx="2438339" cy="54864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4" name="Shape 2"/>
          <p:cNvSpPr/>
          <p:nvPr/>
        </p:nvSpPr>
        <p:spPr>
          <a:xfrm>
            <a:off x="2438339" y="1225296"/>
            <a:ext cx="2438339" cy="54864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5" name="Shape 3"/>
          <p:cNvSpPr/>
          <p:nvPr/>
        </p:nvSpPr>
        <p:spPr>
          <a:xfrm>
            <a:off x="4876678" y="1225296"/>
            <a:ext cx="2438339" cy="54864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6" name="Shape 4"/>
          <p:cNvSpPr/>
          <p:nvPr/>
        </p:nvSpPr>
        <p:spPr>
          <a:xfrm>
            <a:off x="7315017" y="1225296"/>
            <a:ext cx="2438339" cy="54864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7" name="Shape 5"/>
          <p:cNvSpPr/>
          <p:nvPr/>
        </p:nvSpPr>
        <p:spPr>
          <a:xfrm>
            <a:off x="9753356" y="1225296"/>
            <a:ext cx="2438339" cy="54864"/>
          </a:xfrm>
          <a:prstGeom prst="rect">
            <a:avLst/>
          </a:prstGeom>
          <a:solidFill>
            <a:srgbClr val="BC4B03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55" y="395743"/>
            <a:ext cx="1280160" cy="433811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40080" y="384048"/>
            <a:ext cx="411480" cy="27432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0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000" dirty="0"/>
          </a:p>
        </p:txBody>
      </p:sp>
      <p:sp>
        <p:nvSpPr>
          <p:cNvPr id="11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12" name="Text 7"/>
          <p:cNvSpPr>
            <a:spLocks noGrp="1"/>
          </p:cNvSpPr>
          <p:nvPr>
            <p:ph type="body" idx="110" hasCustomPrompt="1"/>
          </p:nvPr>
        </p:nvSpPr>
        <p:spPr>
          <a:xfrm>
            <a:off x="640080" y="1783080"/>
            <a:ext cx="585216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800"/>
              </a:spcAft>
              <a:buNone/>
              <a:defRPr lang="en-US" sz="16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800"/>
              </a:spcAft>
              <a:buNone/>
            </a:pPr>
            <a:endParaRPr lang="en-US" sz="1600" dirty="0"/>
          </a:p>
        </p:txBody>
      </p:sp>
      <p:sp>
        <p:nvSpPr>
          <p:cNvPr id="13" name="Text 7"/>
          <p:cNvSpPr>
            <a:spLocks noGrp="1"/>
          </p:cNvSpPr>
          <p:nvPr>
            <p:ph idx="111" hasCustomPrompt="1"/>
          </p:nvPr>
        </p:nvSpPr>
        <p:spPr>
          <a:xfrm>
            <a:off x="6858000" y="1783080"/>
            <a:ext cx="4663440" cy="43891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dirty="0"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Nur Tite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0"/>
          </a:xfrm>
          <a:prstGeom prst="rect">
            <a:avLst/>
          </a:prstGeom>
          <a:solidFill>
            <a:srgbClr val="101010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225296"/>
            <a:ext cx="2438339" cy="54864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4" name="Shape 2"/>
          <p:cNvSpPr/>
          <p:nvPr/>
        </p:nvSpPr>
        <p:spPr>
          <a:xfrm>
            <a:off x="2438339" y="1225296"/>
            <a:ext cx="2438339" cy="54864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5" name="Shape 3"/>
          <p:cNvSpPr/>
          <p:nvPr/>
        </p:nvSpPr>
        <p:spPr>
          <a:xfrm>
            <a:off x="4876678" y="1225296"/>
            <a:ext cx="2438339" cy="54864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6" name="Shape 4"/>
          <p:cNvSpPr/>
          <p:nvPr/>
        </p:nvSpPr>
        <p:spPr>
          <a:xfrm>
            <a:off x="7315017" y="1225296"/>
            <a:ext cx="2438339" cy="54864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7" name="Shape 5"/>
          <p:cNvSpPr/>
          <p:nvPr/>
        </p:nvSpPr>
        <p:spPr>
          <a:xfrm>
            <a:off x="9753356" y="1225296"/>
            <a:ext cx="2438339" cy="54864"/>
          </a:xfrm>
          <a:prstGeom prst="rect">
            <a:avLst/>
          </a:prstGeom>
          <a:solidFill>
            <a:srgbClr val="BC4B03"/>
          </a:solidFill>
          <a:ln/>
        </p:spPr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55" y="395743"/>
            <a:ext cx="1280160" cy="433811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40080" y="384048"/>
            <a:ext cx="411480" cy="27432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0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000" dirty="0"/>
          </a:p>
        </p:txBody>
      </p:sp>
      <p:sp>
        <p:nvSpPr>
          <p:cNvPr id="11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Ansprechpartner"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1455" y="457200"/>
            <a:ext cx="1280160" cy="433811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0080" y="658368"/>
            <a:ext cx="411480" cy="27432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4" name="Text 1"/>
          <p:cNvSpPr>
            <a:spLocks noGrp="1"/>
          </p:cNvSpPr>
          <p:nvPr>
            <p:ph type="body" idx="102" hasCustomPrompt="1"/>
          </p:nvPr>
        </p:nvSpPr>
        <p:spPr>
          <a:xfrm>
            <a:off x="1143000" y="502920"/>
            <a:ext cx="777240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1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100" dirty="0"/>
          </a:p>
        </p:txBody>
      </p:sp>
      <p:sp>
        <p:nvSpPr>
          <p:cNvPr id="5" name="Text 1"/>
          <p:cNvSpPr>
            <a:spLocks noGrp="1"/>
          </p:cNvSpPr>
          <p:nvPr>
            <p:ph type="title" idx="103" hasCustomPrompt="1"/>
          </p:nvPr>
        </p:nvSpPr>
        <p:spPr>
          <a:xfrm>
            <a:off x="640080" y="868680"/>
            <a:ext cx="8778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6" name="Text 1"/>
          <p:cNvSpPr>
            <a:spLocks noGrp="1"/>
          </p:cNvSpPr>
          <p:nvPr>
            <p:ph idx="104" hasCustomPrompt="1"/>
          </p:nvPr>
        </p:nvSpPr>
        <p:spPr>
          <a:xfrm>
            <a:off x="640080" y="2057400"/>
            <a:ext cx="3108960" cy="3108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dirty="0"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dirty="0"/>
          </a:p>
        </p:txBody>
      </p:sp>
      <p:sp>
        <p:nvSpPr>
          <p:cNvPr id="7" name="Shape 1"/>
          <p:cNvSpPr/>
          <p:nvPr/>
        </p:nvSpPr>
        <p:spPr>
          <a:xfrm>
            <a:off x="640080" y="5166360"/>
            <a:ext cx="3108960" cy="9144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8" name="Shape 2"/>
          <p:cNvSpPr/>
          <p:nvPr/>
        </p:nvSpPr>
        <p:spPr>
          <a:xfrm>
            <a:off x="4343400" y="2057400"/>
            <a:ext cx="36576" cy="3200400"/>
          </a:xfrm>
          <a:prstGeom prst="rect">
            <a:avLst/>
          </a:prstGeom>
          <a:solidFill>
            <a:srgbClr val="515151"/>
          </a:solidFill>
          <a:ln/>
        </p:spPr>
      </p:sp>
      <p:sp>
        <p:nvSpPr>
          <p:cNvPr id="9" name="Text 3"/>
          <p:cNvSpPr>
            <a:spLocks noGrp="1"/>
          </p:cNvSpPr>
          <p:nvPr>
            <p:ph type="body" idx="107" hasCustomPrompt="1"/>
          </p:nvPr>
        </p:nvSpPr>
        <p:spPr>
          <a:xfrm>
            <a:off x="4754880" y="2057400"/>
            <a:ext cx="676656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8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2800" dirty="0"/>
          </a:p>
        </p:txBody>
      </p:sp>
      <p:sp>
        <p:nvSpPr>
          <p:cNvPr id="10" name="Text 3"/>
          <p:cNvSpPr>
            <a:spLocks noGrp="1"/>
          </p:cNvSpPr>
          <p:nvPr>
            <p:ph type="body" idx="108" hasCustomPrompt="1"/>
          </p:nvPr>
        </p:nvSpPr>
        <p:spPr>
          <a:xfrm>
            <a:off x="4754880" y="2651760"/>
            <a:ext cx="6766560" cy="4114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kern="0" spc="100" dirty="0">
                <a:solidFill>
                  <a:srgbClr val="D7821D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400" dirty="0"/>
          </a:p>
        </p:txBody>
      </p:sp>
      <p:sp>
        <p:nvSpPr>
          <p:cNvPr id="11" name="Text 3"/>
          <p:cNvSpPr>
            <a:spLocks noGrp="1"/>
          </p:cNvSpPr>
          <p:nvPr>
            <p:ph type="body" idx="109" hasCustomPrompt="1"/>
          </p:nvPr>
        </p:nvSpPr>
        <p:spPr>
          <a:xfrm>
            <a:off x="4754880" y="3291840"/>
            <a:ext cx="6766560" cy="1965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spcAft>
                <a:spcPts val="400"/>
              </a:spcAft>
              <a:buNone/>
              <a:defRPr lang="en-US" sz="1500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spcAft>
                <a:spcPts val="400"/>
              </a:spcAft>
              <a:buNone/>
            </a:pPr>
            <a:endParaRPr lang="en-US" sz="1500" dirty="0"/>
          </a:p>
        </p:txBody>
      </p:sp>
      <p:sp>
        <p:nvSpPr>
          <p:cNvPr id="12" name="Shape 3"/>
          <p:cNvSpPr/>
          <p:nvPr/>
        </p:nvSpPr>
        <p:spPr>
          <a:xfrm>
            <a:off x="0" y="6766560"/>
            <a:ext cx="2438339" cy="9144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13" name="Shape 4"/>
          <p:cNvSpPr/>
          <p:nvPr/>
        </p:nvSpPr>
        <p:spPr>
          <a:xfrm>
            <a:off x="2438339" y="6766560"/>
            <a:ext cx="2438339" cy="9144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4" name="Shape 5"/>
          <p:cNvSpPr/>
          <p:nvPr/>
        </p:nvSpPr>
        <p:spPr>
          <a:xfrm>
            <a:off x="4876678" y="6766560"/>
            <a:ext cx="2438339" cy="9144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5" name="Shape 6"/>
          <p:cNvSpPr/>
          <p:nvPr/>
        </p:nvSpPr>
        <p:spPr>
          <a:xfrm>
            <a:off x="7315017" y="6766560"/>
            <a:ext cx="2438339" cy="9144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6" name="Shape 7"/>
          <p:cNvSpPr/>
          <p:nvPr/>
        </p:nvSpPr>
        <p:spPr>
          <a:xfrm>
            <a:off x="9753356" y="6766560"/>
            <a:ext cx="2438339" cy="91440"/>
          </a:xfrm>
          <a:prstGeom prst="rect">
            <a:avLst/>
          </a:prstGeom>
          <a:solidFill>
            <a:srgbClr val="BC4B03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P Abschluss">
    <p:bg>
      <p:bgPr>
        <a:solidFill>
          <a:srgbClr val="10101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777240"/>
            <a:ext cx="2926080" cy="991567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6748272"/>
            <a:ext cx="2438339" cy="109728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4" name="Shape 1"/>
          <p:cNvSpPr/>
          <p:nvPr/>
        </p:nvSpPr>
        <p:spPr>
          <a:xfrm>
            <a:off x="2438339" y="6748272"/>
            <a:ext cx="2438339" cy="109728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5" name="Shape 2"/>
          <p:cNvSpPr/>
          <p:nvPr/>
        </p:nvSpPr>
        <p:spPr>
          <a:xfrm>
            <a:off x="4876678" y="6748272"/>
            <a:ext cx="2438339" cy="109728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6" name="Shape 3"/>
          <p:cNvSpPr/>
          <p:nvPr/>
        </p:nvSpPr>
        <p:spPr>
          <a:xfrm>
            <a:off x="7315017" y="6748272"/>
            <a:ext cx="2438339" cy="109728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7" name="Shape 4"/>
          <p:cNvSpPr/>
          <p:nvPr/>
        </p:nvSpPr>
        <p:spPr>
          <a:xfrm>
            <a:off x="9753356" y="6748272"/>
            <a:ext cx="2438339" cy="109728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8" name="Text 5"/>
          <p:cNvSpPr>
            <a:spLocks noGrp="1"/>
          </p:cNvSpPr>
          <p:nvPr>
            <p:ph type="title" idx="106" hasCustomPrompt="1"/>
          </p:nvPr>
        </p:nvSpPr>
        <p:spPr>
          <a:xfrm>
            <a:off x="822960" y="274320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3600" dirty="0"/>
          </a:p>
        </p:txBody>
      </p:sp>
      <p:sp>
        <p:nvSpPr>
          <p:cNvPr id="9" name="Text 5"/>
          <p:cNvSpPr>
            <a:spLocks noGrp="1"/>
          </p:cNvSpPr>
          <p:nvPr>
            <p:ph type="body" idx="107" hasCustomPrompt="1"/>
          </p:nvPr>
        </p:nvSpPr>
        <p:spPr>
          <a:xfrm>
            <a:off x="822960" y="3977640"/>
            <a:ext cx="10515600" cy="1828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4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defRPr>
            </a:lvl1pPr>
          </a:lstStyle>
          <a:p>
            <a:pPr marL="0" indent="0" algn="l">
              <a:buNone/>
            </a:pPr>
            <a:endParaRPr lang="en-US" sz="14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DIP Master 2026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6"/>
          <p:cNvSpPr>
            <a:spLocks noGrp="1"/>
          </p:cNvSpPr>
          <p:nvPr>
            <p:ph type="title" idx="108" hasCustomPrompt="1"/>
          </p:nvPr>
        </p:nvSpPr>
        <p:spPr>
          <a:xfrm>
            <a:off x="502920" y="2743200"/>
            <a:ext cx="4114800" cy="1463040"/>
          </a:xfrm>
          <a:prstGeom prst="rect">
            <a:avLst/>
          </a:prstGeom>
          <a:noFill/>
          <a:ln/>
        </p:spPr>
        <p:txBody>
          <a:bodyPr wrap="square" rtlCol="0" anchor="b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IT-Vorhaben, die ankommen.</a:t>
            </a:r>
            <a:endParaRPr lang="en-US" sz="2600" dirty="0"/>
          </a:p>
        </p:txBody>
      </p:sp>
      <p:sp>
        <p:nvSpPr>
          <p:cNvPr id="3" name="Text 6"/>
          <p:cNvSpPr>
            <a:spLocks noGrp="1"/>
          </p:cNvSpPr>
          <p:nvPr>
            <p:ph type="body" idx="109" hasCustomPrompt="1"/>
          </p:nvPr>
        </p:nvSpPr>
        <p:spPr>
          <a:xfrm>
            <a:off x="502920" y="4297680"/>
            <a:ext cx="41148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IT- und Projektberatung aus Eschborn – seit 2013</a:t>
            </a:r>
            <a:endParaRPr lang="en-US" sz="1400" dirty="0"/>
          </a:p>
        </p:txBody>
      </p:sp>
      <p:sp>
        <p:nvSpPr>
          <p:cNvPr id="4" name="Text 6"/>
          <p:cNvSpPr>
            <a:spLocks noGrp="1"/>
          </p:cNvSpPr>
          <p:nvPr>
            <p:ph type="body" idx="110" hasCustomPrompt="1"/>
          </p:nvPr>
        </p:nvSpPr>
        <p:spPr>
          <a:xfrm>
            <a:off x="502920" y="594360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0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Unternehmensvorstellung · dip-consulting.de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WER WIR SIND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Digitalen Mehrwert Realität werden lassen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5669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7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Die dip ist eine Unternehmensberatung aus Eschborn. Seit 2013 verbindet unser Kern-Team Fachwissen, technische Expertise und Methodenkompetenz – unterstützt von einem bewährten Partnernetzwerk. Unser Ziel: nachhaltiger Mehrwert für unsere Kunden.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40080" y="3886200"/>
            <a:ext cx="566928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Wir begleiten Projekte von der ersten Idee bis zum letzten Meilenstein – vor allem bei Finanzdienstleistern, Versicherungen, Pharma und Chemie, aber auch in vielen weiteren Branchen. Unsere Schwerpunkte: Transformation, Migration, Cloud, IT Service Management, Prozessberatung, Compliance, Security und Business-Analyse. Das Projektmanagement übernehmen wir auf Wunsch gleich mit – klassisch oder agil.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903720" y="1828800"/>
            <a:ext cx="2194560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7" name="Shape 5"/>
          <p:cNvSpPr/>
          <p:nvPr/>
        </p:nvSpPr>
        <p:spPr>
          <a:xfrm>
            <a:off x="6903720" y="1828800"/>
            <a:ext cx="2194560" cy="82296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8" name="Text 6"/>
          <p:cNvSpPr/>
          <p:nvPr/>
        </p:nvSpPr>
        <p:spPr>
          <a:xfrm>
            <a:off x="7132320" y="224028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60+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7132320" y="32461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PROJEKTE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9281160" y="1828800"/>
            <a:ext cx="2194560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1" name="Shape 9"/>
          <p:cNvSpPr/>
          <p:nvPr/>
        </p:nvSpPr>
        <p:spPr>
          <a:xfrm>
            <a:off x="9281160" y="1828800"/>
            <a:ext cx="2194560" cy="82296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2" name="Text 10"/>
          <p:cNvSpPr/>
          <p:nvPr/>
        </p:nvSpPr>
        <p:spPr>
          <a:xfrm>
            <a:off x="9509760" y="224028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10+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9509760" y="32461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BRANCHEN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6903720" y="4069080"/>
            <a:ext cx="2194560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5" name="Shape 13"/>
          <p:cNvSpPr/>
          <p:nvPr/>
        </p:nvSpPr>
        <p:spPr>
          <a:xfrm>
            <a:off x="6903720" y="4069080"/>
            <a:ext cx="2194560" cy="82296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6" name="Text 14"/>
          <p:cNvSpPr/>
          <p:nvPr/>
        </p:nvSpPr>
        <p:spPr>
          <a:xfrm>
            <a:off x="7132320" y="448056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2013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7132320" y="54864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GEGRÜNDET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9281160" y="4069080"/>
            <a:ext cx="2194560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9" name="Shape 17"/>
          <p:cNvSpPr/>
          <p:nvPr/>
        </p:nvSpPr>
        <p:spPr>
          <a:xfrm>
            <a:off x="9281160" y="4069080"/>
            <a:ext cx="2194560" cy="82296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20" name="Text 18"/>
          <p:cNvSpPr/>
          <p:nvPr/>
        </p:nvSpPr>
        <p:spPr>
          <a:xfrm>
            <a:off x="9509760" y="4480560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Eschborn</a:t>
            </a:r>
            <a:endParaRPr lang="en-US" sz="2800" dirty="0"/>
          </a:p>
        </p:txBody>
      </p:sp>
      <p:sp>
        <p:nvSpPr>
          <p:cNvPr id="21" name="Text 19"/>
          <p:cNvSpPr/>
          <p:nvPr/>
        </p:nvSpPr>
        <p:spPr>
          <a:xfrm>
            <a:off x="9509760" y="54864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SITZ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UNSERE WERTE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Wofür wir stehen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493008" cy="210312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828800"/>
            <a:ext cx="82296" cy="210312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20574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D526A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960120" y="256032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Mehr Wert aus IT und Prozessen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960120" y="2999232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Wir helfen unseren Kunden, mehr Wert aus ihrer IT und ihren Prozessen zu schöpfen.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15968" y="1828800"/>
            <a:ext cx="3493008" cy="210312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0" name="Shape 8"/>
          <p:cNvSpPr/>
          <p:nvPr/>
        </p:nvSpPr>
        <p:spPr>
          <a:xfrm>
            <a:off x="4315968" y="1828800"/>
            <a:ext cx="82296" cy="210312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1" name="Text 9"/>
          <p:cNvSpPr/>
          <p:nvPr/>
        </p:nvSpPr>
        <p:spPr>
          <a:xfrm>
            <a:off x="4636008" y="20574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53ABC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4636008" y="256032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Herausforderungen verstehen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636008" y="2999232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Wir helfen unseren Kunden, ihre Herausforderungen in der IT zu verstehen.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7991856" y="1828800"/>
            <a:ext cx="3493008" cy="210312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5" name="Shape 13"/>
          <p:cNvSpPr/>
          <p:nvPr/>
        </p:nvSpPr>
        <p:spPr>
          <a:xfrm>
            <a:off x="7991856" y="1828800"/>
            <a:ext cx="82296" cy="210312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6" name="Text 14"/>
          <p:cNvSpPr/>
          <p:nvPr/>
        </p:nvSpPr>
        <p:spPr>
          <a:xfrm>
            <a:off x="8311896" y="20574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D7821D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8311896" y="256032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Der Blick von außen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11896" y="2999232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Wir zeigen von außen, was man von innen nicht sehen kann.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40080" y="4114800"/>
            <a:ext cx="3493008" cy="210312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0" name="Shape 18"/>
          <p:cNvSpPr/>
          <p:nvPr/>
        </p:nvSpPr>
        <p:spPr>
          <a:xfrm>
            <a:off x="640080" y="4114800"/>
            <a:ext cx="82296" cy="210312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21" name="Text 19"/>
          <p:cNvSpPr/>
          <p:nvPr/>
        </p:nvSpPr>
        <p:spPr>
          <a:xfrm>
            <a:off x="960120" y="43434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D7821D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960120" y="484632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Wissen teilen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960120" y="5285232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Wir teilen unser Wissen – zum Nutzen unserer Kunden.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4315968" y="4114800"/>
            <a:ext cx="3493008" cy="210312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5" name="Shape 23"/>
          <p:cNvSpPr/>
          <p:nvPr/>
        </p:nvSpPr>
        <p:spPr>
          <a:xfrm>
            <a:off x="4315968" y="4114800"/>
            <a:ext cx="82296" cy="210312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26" name="Text 24"/>
          <p:cNvSpPr/>
          <p:nvPr/>
        </p:nvSpPr>
        <p:spPr>
          <a:xfrm>
            <a:off x="4636008" y="43434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BC4B03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05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4636008" y="484632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Wirksam umsetzen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4636008" y="5285232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Wir helfen, Vorhaben effektiver und effizienter voranzutreiben und umzusetzen.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7991856" y="4114800"/>
            <a:ext cx="3493008" cy="210312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30" name="Shape 28"/>
          <p:cNvSpPr/>
          <p:nvPr/>
        </p:nvSpPr>
        <p:spPr>
          <a:xfrm>
            <a:off x="7991856" y="4114800"/>
            <a:ext cx="82296" cy="210312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31" name="Text 29"/>
          <p:cNvSpPr/>
          <p:nvPr/>
        </p:nvSpPr>
        <p:spPr>
          <a:xfrm>
            <a:off x="8311896" y="4343400"/>
            <a:ext cx="914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rgbClr val="1D526A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06</a:t>
            </a:r>
            <a:endParaRPr lang="en-US" sz="2200" dirty="0"/>
          </a:p>
        </p:txBody>
      </p:sp>
      <p:sp>
        <p:nvSpPr>
          <p:cNvPr id="32" name="Text 30"/>
          <p:cNvSpPr/>
          <p:nvPr/>
        </p:nvSpPr>
        <p:spPr>
          <a:xfrm>
            <a:off x="8311896" y="4846320"/>
            <a:ext cx="2971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Zufriedene Kunden</a:t>
            </a:r>
            <a:endParaRPr lang="en-US" sz="1500" dirty="0"/>
          </a:p>
        </p:txBody>
      </p:sp>
      <p:sp>
        <p:nvSpPr>
          <p:cNvPr id="33" name="Text 31"/>
          <p:cNvSpPr/>
          <p:nvPr/>
        </p:nvSpPr>
        <p:spPr>
          <a:xfrm>
            <a:off x="8311896" y="5285232"/>
            <a:ext cx="2971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Wir sind zufrieden, wenn unsere Kunden zufrieden sind – und das sind sie, wenn die Punkte 1–5 erfüllt sind.</a:t>
            </a:r>
            <a:endParaRPr lang="en-US" sz="115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LEISTUNGEN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Vier Themen – ein Ziel: Ihr Vorhaben kommt an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260604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783080"/>
            <a:ext cx="2606040" cy="109728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21031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01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914400" y="283464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Strategie &amp; Prozesse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914400" y="3703320"/>
            <a:ext cx="21031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Die IT von morgen strategisch ausrichten, Geschäftsprozesse analysieren und optimieren – und Anforderungen so aufbereiten, dass Organisation und IT gezielt darauf reagieren können.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914400" y="5349240"/>
            <a:ext cx="2057400" cy="18288"/>
          </a:xfrm>
          <a:prstGeom prst="rect">
            <a:avLst/>
          </a:prstGeom>
          <a:solidFill>
            <a:srgbClr val="9F9F9F"/>
          </a:solidFill>
          <a:ln/>
        </p:spPr>
      </p:sp>
      <p:sp>
        <p:nvSpPr>
          <p:cNvPr id="10" name="Text 8"/>
          <p:cNvSpPr/>
          <p:nvPr/>
        </p:nvSpPr>
        <p:spPr>
          <a:xfrm>
            <a:off x="914400" y="544068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IT-Strategie &amp; Enterprise Architecture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Business Process Management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Anforderungsmanagement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3429000" y="1783080"/>
            <a:ext cx="260604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2" name="Shape 10"/>
          <p:cNvSpPr/>
          <p:nvPr/>
        </p:nvSpPr>
        <p:spPr>
          <a:xfrm>
            <a:off x="3429000" y="1783080"/>
            <a:ext cx="2606040" cy="109728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3" name="Text 11"/>
          <p:cNvSpPr/>
          <p:nvPr/>
        </p:nvSpPr>
        <p:spPr>
          <a:xfrm>
            <a:off x="3703320" y="21031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02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3703320" y="283464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Transformation &amp; Projektmanagement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3703320" y="3703320"/>
            <a:ext cx="21031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Technologiewandel und Migrationen End-to-End begleiten und Projekte wie Programme mit agilen und klassischen Methoden zielgerichtet steuern – von der Initialanalyse bis zur Übergabe in den Betrieb.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703320" y="5349240"/>
            <a:ext cx="2057400" cy="18288"/>
          </a:xfrm>
          <a:prstGeom prst="rect">
            <a:avLst/>
          </a:prstGeom>
          <a:solidFill>
            <a:srgbClr val="9F9F9F"/>
          </a:solidFill>
          <a:ln/>
        </p:spPr>
      </p:sp>
      <p:sp>
        <p:nvSpPr>
          <p:cNvPr id="17" name="Text 15"/>
          <p:cNvSpPr/>
          <p:nvPr/>
        </p:nvSpPr>
        <p:spPr>
          <a:xfrm>
            <a:off x="3703320" y="544068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Transformation und Migrations-Management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Projekt- und Programmmanagement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6217920" y="1783080"/>
            <a:ext cx="260604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7920" y="1783080"/>
            <a:ext cx="2606040" cy="109728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20" name="Text 18"/>
          <p:cNvSpPr/>
          <p:nvPr/>
        </p:nvSpPr>
        <p:spPr>
          <a:xfrm>
            <a:off x="6492240" y="21031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03</a:t>
            </a:r>
            <a:endParaRPr lang="en-US" sz="3600" dirty="0"/>
          </a:p>
        </p:txBody>
      </p:sp>
      <p:sp>
        <p:nvSpPr>
          <p:cNvPr id="21" name="Text 19"/>
          <p:cNvSpPr/>
          <p:nvPr/>
        </p:nvSpPr>
        <p:spPr>
          <a:xfrm>
            <a:off x="6492240" y="283464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Cloud, AI &amp; Agentic Delivery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6492240" y="3703320"/>
            <a:ext cx="21031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Das Potenzial der Cloud erschließen und generative KI sowie agentische Workflows gezielt einsetzen: von Plattform und Architektur über überprüfbare Spezifikationen bis zum begleiteten Pilot – mit klarer menschlicher Verantwortung.</a:t>
            </a:r>
            <a:endParaRPr lang="en-US" sz="1100" dirty="0"/>
          </a:p>
        </p:txBody>
      </p:sp>
      <p:sp>
        <p:nvSpPr>
          <p:cNvPr id="23" name="Shape 21"/>
          <p:cNvSpPr/>
          <p:nvPr/>
        </p:nvSpPr>
        <p:spPr>
          <a:xfrm>
            <a:off x="6492240" y="5349240"/>
            <a:ext cx="2057400" cy="18288"/>
          </a:xfrm>
          <a:prstGeom prst="rect">
            <a:avLst/>
          </a:prstGeom>
          <a:solidFill>
            <a:srgbClr val="9F9F9F"/>
          </a:solidFill>
          <a:ln/>
        </p:spPr>
      </p:sp>
      <p:sp>
        <p:nvSpPr>
          <p:cNvPr id="24" name="Text 22"/>
          <p:cNvSpPr/>
          <p:nvPr/>
        </p:nvSpPr>
        <p:spPr>
          <a:xfrm>
            <a:off x="6492240" y="544068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Cloud Enablement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AI Enablement &amp; Agentic Architecture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AI-enabled &amp; Agentic Delivery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Behavior-Driven Development &amp; Spec-Driven Development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9006840" y="1783080"/>
            <a:ext cx="260604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6" name="Shape 24"/>
          <p:cNvSpPr/>
          <p:nvPr/>
        </p:nvSpPr>
        <p:spPr>
          <a:xfrm>
            <a:off x="9006840" y="1783080"/>
            <a:ext cx="2606040" cy="109728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27" name="Text 25"/>
          <p:cNvSpPr/>
          <p:nvPr/>
        </p:nvSpPr>
        <p:spPr>
          <a:xfrm>
            <a:off x="9281160" y="2103120"/>
            <a:ext cx="2103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04</a:t>
            </a:r>
            <a:endParaRPr lang="en-US" sz="3600" dirty="0"/>
          </a:p>
        </p:txBody>
      </p:sp>
      <p:sp>
        <p:nvSpPr>
          <p:cNvPr id="28" name="Text 26"/>
          <p:cNvSpPr/>
          <p:nvPr/>
        </p:nvSpPr>
        <p:spPr>
          <a:xfrm>
            <a:off x="9281160" y="2834640"/>
            <a:ext cx="21031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Service Management, Security &amp; Compliance</a:t>
            </a:r>
            <a:endParaRPr lang="en-US" sz="1550" dirty="0"/>
          </a:p>
        </p:txBody>
      </p:sp>
      <p:sp>
        <p:nvSpPr>
          <p:cNvPr id="29" name="Text 27"/>
          <p:cNvSpPr/>
          <p:nvPr/>
        </p:nvSpPr>
        <p:spPr>
          <a:xfrm>
            <a:off x="9281160" y="3703320"/>
            <a:ext cx="210312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IT-Services standardisiert und effizient organisieren und die Sicherheit und Verlässlichkeit Ihrer IT-Systeme mit passenden Security-, Compliance- und Governance-Konzepten stärken.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9281160" y="5349240"/>
            <a:ext cx="2057400" cy="18288"/>
          </a:xfrm>
          <a:prstGeom prst="rect">
            <a:avLst/>
          </a:prstGeom>
          <a:solidFill>
            <a:srgbClr val="9F9F9F"/>
          </a:solidFill>
          <a:ln/>
        </p:spPr>
      </p:sp>
      <p:sp>
        <p:nvSpPr>
          <p:cNvPr id="31" name="Text 29"/>
          <p:cNvSpPr/>
          <p:nvPr/>
        </p:nvSpPr>
        <p:spPr>
          <a:xfrm>
            <a:off x="9281160" y="5440680"/>
            <a:ext cx="2148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Service Management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Security</a:t>
            </a:r>
            <a:endParaRPr lang="en-US" sz="950" dirty="0"/>
          </a:p>
          <a:p>
            <a:pPr marL="342900" indent="-342900">
              <a:buSzPct val="100000"/>
              <a:buChar char="■"/>
            </a:pPr>
            <a:r>
              <a:rPr lang="en-US" sz="9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Compliance &amp; Governance</a:t>
            </a:r>
            <a:endParaRPr lang="en-US" sz="950" dirty="0"/>
          </a:p>
        </p:txBody>
      </p:sp>
      <p:sp>
        <p:nvSpPr>
          <p:cNvPr id="3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LEISTUNGEN · 01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Strategie &amp; Prozesse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84048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783080"/>
            <a:ext cx="109728" cy="452628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205740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01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1051560" y="324612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Die IT von morgen strategisch ausrichten, Geschäftsprozesse analysieren und optimieren – und Anforderungen so aufbereiten, dass Organisation und IT gezielt darauf reagieren können.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92040" y="178308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BERATUNGSFELDER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892040" y="2249424"/>
            <a:ext cx="45720" cy="86868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10" name="Text 8"/>
          <p:cNvSpPr/>
          <p:nvPr/>
        </p:nvSpPr>
        <p:spPr>
          <a:xfrm>
            <a:off x="5120640" y="219456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IT-Strategie &amp; Enterprise Architecture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120640" y="256032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Die IT von morgen strategisch gestalten – von heutigen Systemlandschaften zur AI-enabled Enterprise.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892040" y="3346704"/>
            <a:ext cx="45720" cy="86868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13" name="Text 11"/>
          <p:cNvSpPr/>
          <p:nvPr/>
        </p:nvSpPr>
        <p:spPr>
          <a:xfrm>
            <a:off x="5120640" y="329184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Business Process Management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120640" y="365760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Optimierung als Schlüssel zum Erfolg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892040" y="4443984"/>
            <a:ext cx="45720" cy="86868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16" name="Text 14"/>
          <p:cNvSpPr/>
          <p:nvPr/>
        </p:nvSpPr>
        <p:spPr>
          <a:xfrm>
            <a:off x="5120640" y="438912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Anforderungsmanagement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0" y="475488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Agil und effektiv auf Business-Anforderungen reagieren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892040" y="576072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TYPISCHE ROLLEN  </a:t>
            </a:r>
            <a:r>
              <a:rPr lang="en-US" sz="11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Enterprise &amp; Solution Architecture Advisor  ·  AI / Digital Transformation Advisor  ·  Prozessberater (BPMN)  ·  Business Analyst / Requirements Engineer  ·  Product Owner Support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LEISTUNGEN · 02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Transformation &amp; Projektmanagement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84048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783080"/>
            <a:ext cx="109728" cy="452628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205740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02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1051560" y="324612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Technologiewandel und Migrationen End-to-End begleiten und Projekte wie Programme mit agilen und klassischen Methoden zielgerichtet steuern – von der Initialanalyse bis zur Übergabe in den Betrieb.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92040" y="178308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BERATUNGSFELDER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892040" y="2249424"/>
            <a:ext cx="45720" cy="86868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0" name="Text 8"/>
          <p:cNvSpPr/>
          <p:nvPr/>
        </p:nvSpPr>
        <p:spPr>
          <a:xfrm>
            <a:off x="5120640" y="219456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Transformation und Migrations-Management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120640" y="256032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Ihr Wegbegleiter im technologischen Wandel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892040" y="3346704"/>
            <a:ext cx="45720" cy="86868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3" name="Text 11"/>
          <p:cNvSpPr/>
          <p:nvPr/>
        </p:nvSpPr>
        <p:spPr>
          <a:xfrm>
            <a:off x="5120640" y="329184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Projekt- und Programmmanagement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120640" y="365760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Agile und klassische Methoden für Ihre Projektlandschaft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4892040" y="576072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TYPISCHE ROLLEN  </a:t>
            </a:r>
            <a:r>
              <a:rPr lang="en-US" sz="11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Projekt- und Programmmanager  ·  PMO / Delivery Manager  ·  Migration Manager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LEISTUNGEN · 03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Cloud, AI &amp; Agentic Delivery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84048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783080"/>
            <a:ext cx="109728" cy="452628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205740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03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1051560" y="324612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Das Potenzial der Cloud erschließen und generative KI sowie agentische Workflows gezielt einsetzen: von Plattform und Architektur über überprüfbare Spezifikationen bis zum begleiteten Pilot – mit klarer menschlicher Verantwortung.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92040" y="178308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BERATUNGSFELDER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892040" y="2249424"/>
            <a:ext cx="45720" cy="62865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10" name="Text 8"/>
          <p:cNvSpPr/>
          <p:nvPr/>
        </p:nvSpPr>
        <p:spPr>
          <a:xfrm>
            <a:off x="5120640" y="219456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Cloud Enablement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120640" y="2560320"/>
            <a:ext cx="64008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Entfalten Sie das volle Potenzial der Cloud für Ihr Unternehmen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892040" y="3106674"/>
            <a:ext cx="45720" cy="62865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13" name="Text 11"/>
          <p:cNvSpPr/>
          <p:nvPr/>
        </p:nvSpPr>
        <p:spPr>
          <a:xfrm>
            <a:off x="5120640" y="305181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AI Enablement &amp; Agentic Architecture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120640" y="3417570"/>
            <a:ext cx="64008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Generative KI gezielt, sicher und wirtschaftlich einsetzen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892040" y="3963924"/>
            <a:ext cx="45720" cy="62865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16" name="Text 14"/>
          <p:cNvSpPr/>
          <p:nvPr/>
        </p:nvSpPr>
        <p:spPr>
          <a:xfrm>
            <a:off x="5120640" y="390906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AI-enabled &amp; Agentic Delivery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0" y="4274820"/>
            <a:ext cx="64008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Vom Requirement bis zum Pilot – mit transparenter menschlicher Verantwortung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892040" y="4821174"/>
            <a:ext cx="45720" cy="62865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19" name="Text 17"/>
          <p:cNvSpPr/>
          <p:nvPr/>
        </p:nvSpPr>
        <p:spPr>
          <a:xfrm>
            <a:off x="5120640" y="476631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Behavior-Driven Development &amp; Spec-Driven Development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120640" y="5132070"/>
            <a:ext cx="640080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Überprüfbare Spezifikationen als gemeinsame Grundlage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4892040" y="576072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TYPISCHE ROLLEN  </a:t>
            </a:r>
            <a:r>
              <a:rPr lang="en-US" sz="11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Enterprise- und Cloud-Architekt  ·  AI / Digital Transformation Advisor  ·  Solution &amp; Agentic Architecture Advisor  ·  Business Analyst / Requirements Engineer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LEISTUNGEN · 04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Service Management, Security &amp; Compliance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840480" cy="4526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783080"/>
            <a:ext cx="109728" cy="452628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2057400"/>
            <a:ext cx="3200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04</a:t>
            </a:r>
            <a:endParaRPr lang="en-US" sz="6000" dirty="0"/>
          </a:p>
        </p:txBody>
      </p:sp>
      <p:sp>
        <p:nvSpPr>
          <p:cNvPr id="7" name="Text 5"/>
          <p:cNvSpPr/>
          <p:nvPr/>
        </p:nvSpPr>
        <p:spPr>
          <a:xfrm>
            <a:off x="1051560" y="3246120"/>
            <a:ext cx="32004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IT-Services standardisiert und effizient organisieren und die Sicherheit und Verlässlichkeit Ihrer IT-Systeme mit passenden Security-, Compliance- und Governance-Konzepten stärken.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92040" y="178308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BERATUNGSFELDER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892040" y="2249424"/>
            <a:ext cx="45720" cy="86868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0" name="Text 8"/>
          <p:cNvSpPr/>
          <p:nvPr/>
        </p:nvSpPr>
        <p:spPr>
          <a:xfrm>
            <a:off x="5120640" y="219456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Service Management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120640" y="256032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Standardisierte und effiziente IT-Organisation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892040" y="3346704"/>
            <a:ext cx="45720" cy="86868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3" name="Text 11"/>
          <p:cNvSpPr/>
          <p:nvPr/>
        </p:nvSpPr>
        <p:spPr>
          <a:xfrm>
            <a:off x="5120640" y="329184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Security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120640" y="365760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Stärkung der Sicherheit und Verlässlichkeit Ihrer IT-Systeme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892040" y="4443984"/>
            <a:ext cx="45720" cy="86868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6" name="Text 14"/>
          <p:cNvSpPr/>
          <p:nvPr/>
        </p:nvSpPr>
        <p:spPr>
          <a:xfrm>
            <a:off x="5120640" y="4389120"/>
            <a:ext cx="64008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Compliance &amp; Governance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5120640" y="4754880"/>
            <a:ext cx="6400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Regelkonform handeln, Risiken minimieren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4892040" y="5760720"/>
            <a:ext cx="6675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TYPISCHE ROLLEN  </a:t>
            </a:r>
            <a:r>
              <a:rPr lang="en-US" sz="110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ITSM-/ITIL-Experte  ·  IT-Security-Berater  ·  Compliance- und Governance-Berater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VORGEHEN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So begleiten wir AI-Vorhaben – in fünf Phasen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2084832" cy="9144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5" name="Text 3"/>
          <p:cNvSpPr/>
          <p:nvPr/>
        </p:nvSpPr>
        <p:spPr>
          <a:xfrm>
            <a:off x="640080" y="2011680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01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40080" y="2514600"/>
            <a:ext cx="2084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Orientierung &amp; AI Readiness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640080" y="3200400"/>
            <a:ext cx="20848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Geschäftsprozesse, Daten- und Systemlandschaft, Use Cases, Nutzen, Risiken und Voraussetzungen gemeinsam analysieren.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40080" y="5166360"/>
            <a:ext cx="2084832" cy="1097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9" name="Text 7"/>
          <p:cNvSpPr/>
          <p:nvPr/>
        </p:nvSpPr>
        <p:spPr>
          <a:xfrm>
            <a:off x="777240" y="5303520"/>
            <a:ext cx="1810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ERGEBNIS
</a:t>
            </a:r>
            <a:r>
              <a:rPr lang="en-US" sz="11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Priorisierte Use Cases und Business Case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2862072" y="1783080"/>
            <a:ext cx="2084832" cy="9144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1" name="Text 9"/>
          <p:cNvSpPr/>
          <p:nvPr/>
        </p:nvSpPr>
        <p:spPr>
          <a:xfrm>
            <a:off x="2862072" y="2011680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02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2862072" y="2514600"/>
            <a:ext cx="2084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Solution &amp; Agentic Architecture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2862072" y="3200400"/>
            <a:ext cx="20848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Zielarchitektur, Entscheidungs- und Freigabepunkte, Schnittstellen und Werkzeuge, Berechtigungen, Orchestrierung sowie Sicherheits- und Qualitätskriterien konzipieren.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2862072" y="5166360"/>
            <a:ext cx="2084832" cy="1097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5" name="Text 13"/>
          <p:cNvSpPr/>
          <p:nvPr/>
        </p:nvSpPr>
        <p:spPr>
          <a:xfrm>
            <a:off x="2999232" y="5303520"/>
            <a:ext cx="1810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ERGEBNIS
</a:t>
            </a:r>
            <a:r>
              <a:rPr lang="en-US" sz="11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Architektur- und Integrationskonzept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5084064" y="1783080"/>
            <a:ext cx="2084832" cy="9144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7" name="Text 15"/>
          <p:cNvSpPr/>
          <p:nvPr/>
        </p:nvSpPr>
        <p:spPr>
          <a:xfrm>
            <a:off x="5084064" y="2011680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03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5084064" y="2514600"/>
            <a:ext cx="2084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Requirements &amp; Specification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5084064" y="3200400"/>
            <a:ext cx="20848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Fachanforderungen, Domänenregeln, Datenflüsse und User Journeys als überprüfbare Spezifikationen und BDD-Szenarien mit Ihnen erarbeiten.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5084064" y="5166360"/>
            <a:ext cx="2084832" cy="1097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1" name="Text 19"/>
          <p:cNvSpPr/>
          <p:nvPr/>
        </p:nvSpPr>
        <p:spPr>
          <a:xfrm>
            <a:off x="5221224" y="5303520"/>
            <a:ext cx="1810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ERGEBNIS
</a:t>
            </a:r>
            <a:r>
              <a:rPr lang="en-US" sz="11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Spezifikationen, BDD-Szenarien, Akzeptanzkriterien</a:t>
            </a:r>
            <a:endParaRPr lang="en-US" sz="900" dirty="0"/>
          </a:p>
        </p:txBody>
      </p:sp>
      <p:sp>
        <p:nvSpPr>
          <p:cNvPr id="22" name="Shape 20"/>
          <p:cNvSpPr/>
          <p:nvPr/>
        </p:nvSpPr>
        <p:spPr>
          <a:xfrm>
            <a:off x="7306056" y="1783080"/>
            <a:ext cx="2084832" cy="9144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23" name="Text 21"/>
          <p:cNvSpPr/>
          <p:nvPr/>
        </p:nvSpPr>
        <p:spPr>
          <a:xfrm>
            <a:off x="7306056" y="2011680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04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7306056" y="2514600"/>
            <a:ext cx="2084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Pilot &amp; Delivery-Begleitung</a:t>
            </a:r>
            <a:endParaRPr lang="en-US" sz="1350" dirty="0"/>
          </a:p>
        </p:txBody>
      </p:sp>
      <p:sp>
        <p:nvSpPr>
          <p:cNvPr id="25" name="Text 23"/>
          <p:cNvSpPr/>
          <p:nvPr/>
        </p:nvSpPr>
        <p:spPr>
          <a:xfrm>
            <a:off x="7306056" y="3200400"/>
            <a:ext cx="20848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Kunden- und Implementierungsteams koordinieren, KI-unterstützte Arbeitsweisen begleiten, Ergebnisse fachlich evaluieren und Risiken transparent steuern.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7306056" y="5166360"/>
            <a:ext cx="2084832" cy="1097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7" name="Text 25"/>
          <p:cNvSpPr/>
          <p:nvPr/>
        </p:nvSpPr>
        <p:spPr>
          <a:xfrm>
            <a:off x="7443216" y="5303520"/>
            <a:ext cx="1810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ERGEBNIS
</a:t>
            </a:r>
            <a:r>
              <a:rPr lang="en-US" sz="11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Pilot-Abnahmekriterien und Evaluationsergebnisse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9528048" y="1783080"/>
            <a:ext cx="2084832" cy="9144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29" name="Text 27"/>
          <p:cNvSpPr/>
          <p:nvPr/>
        </p:nvSpPr>
        <p:spPr>
          <a:xfrm>
            <a:off x="9528048" y="2011680"/>
            <a:ext cx="208483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05</a:t>
            </a:r>
            <a:endParaRPr lang="en-US" sz="2400" dirty="0"/>
          </a:p>
        </p:txBody>
      </p:sp>
      <p:sp>
        <p:nvSpPr>
          <p:cNvPr id="30" name="Text 28"/>
          <p:cNvSpPr/>
          <p:nvPr/>
        </p:nvSpPr>
        <p:spPr>
          <a:xfrm>
            <a:off x="9528048" y="2514600"/>
            <a:ext cx="208483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35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Einführung &amp; Enablement</a:t>
            </a:r>
            <a:endParaRPr lang="en-US" sz="1350" dirty="0"/>
          </a:p>
        </p:txBody>
      </p:sp>
      <p:sp>
        <p:nvSpPr>
          <p:cNvPr id="31" name="Text 29"/>
          <p:cNvSpPr/>
          <p:nvPr/>
        </p:nvSpPr>
        <p:spPr>
          <a:xfrm>
            <a:off x="9528048" y="3200400"/>
            <a:ext cx="2084832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Rollen, Arbeitsmethoden, Qualitätssicherung, laufende Bewertung von Agenten und Governance mit Ihren Teams etablieren und Wissen übergeben.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528048" y="5166360"/>
            <a:ext cx="2084832" cy="109728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33" name="Text 31"/>
          <p:cNvSpPr/>
          <p:nvPr/>
        </p:nvSpPr>
        <p:spPr>
          <a:xfrm>
            <a:off x="9665208" y="5303520"/>
            <a:ext cx="181051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ERGEBNIS
</a:t>
            </a:r>
            <a:r>
              <a:rPr lang="en-US" sz="11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Governance- und Enablement-Plan</a:t>
            </a:r>
            <a:endParaRPr lang="en-US" sz="90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REFERENZEN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Ausgewählte Projekte aus unserer Praxis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3493008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783080"/>
            <a:ext cx="82296" cy="205740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6" name="Text 4"/>
          <p:cNvSpPr/>
          <p:nvPr/>
        </p:nvSpPr>
        <p:spPr>
          <a:xfrm>
            <a:off x="914400" y="198424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&amp; TECHNOLOGIE</a:t>
            </a:r>
            <a:endParaRPr lang="en-US" sz="950" dirty="0"/>
          </a:p>
        </p:txBody>
      </p:sp>
      <p:sp>
        <p:nvSpPr>
          <p:cNvPr id="7" name="Text 5"/>
          <p:cNvSpPr/>
          <p:nvPr/>
        </p:nvSpPr>
        <p:spPr>
          <a:xfrm>
            <a:off x="914400" y="22860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Prototyp einer cloudbasierten B2B-Factoring-Serviceplattform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914400" y="310896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Microsoft Azure · AI-Komponenten · Architektur · Business Analysis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315968" y="1783080"/>
            <a:ext cx="3493008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0" name="Shape 8"/>
          <p:cNvSpPr/>
          <p:nvPr/>
        </p:nvSpPr>
        <p:spPr>
          <a:xfrm>
            <a:off x="4315968" y="1783080"/>
            <a:ext cx="82296" cy="205740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1" name="Text 9"/>
          <p:cNvSpPr/>
          <p:nvPr/>
        </p:nvSpPr>
        <p:spPr>
          <a:xfrm>
            <a:off x="4590288" y="198424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LOGISTIK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590288" y="22860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Analyse des konzernweiten Anwendungsbestands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4590288" y="310896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Enterprise Architecture · IT-Portfoliomanagement · IT Service Management · TBM-Taxonomie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991856" y="1783080"/>
            <a:ext cx="3493008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5" name="Shape 13"/>
          <p:cNvSpPr/>
          <p:nvPr/>
        </p:nvSpPr>
        <p:spPr>
          <a:xfrm>
            <a:off x="7991856" y="1783080"/>
            <a:ext cx="82296" cy="205740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6" name="Text 14"/>
          <p:cNvSpPr/>
          <p:nvPr/>
        </p:nvSpPr>
        <p:spPr>
          <a:xfrm>
            <a:off x="8266176" y="198424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EINZELHANDEL</a:t>
            </a:r>
            <a:endParaRPr lang="en-US" sz="950" dirty="0"/>
          </a:p>
        </p:txBody>
      </p:sp>
      <p:sp>
        <p:nvSpPr>
          <p:cNvPr id="17" name="Text 15"/>
          <p:cNvSpPr/>
          <p:nvPr/>
        </p:nvSpPr>
        <p:spPr>
          <a:xfrm>
            <a:off x="8266176" y="228600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Prozessmanagement und -optimierung im Finance &amp; Treasury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8266176" y="310896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SAP FI · BPMN · Prozessanalyse · Projektmanagement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40080" y="4023360"/>
            <a:ext cx="3493008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0" name="Shape 18"/>
          <p:cNvSpPr/>
          <p:nvPr/>
        </p:nvSpPr>
        <p:spPr>
          <a:xfrm>
            <a:off x="640080" y="4023360"/>
            <a:ext cx="82296" cy="205740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21" name="Text 19"/>
          <p:cNvSpPr/>
          <p:nvPr/>
        </p:nvSpPr>
        <p:spPr>
          <a:xfrm>
            <a:off x="914400" y="422452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LOGISTIK</a:t>
            </a:r>
            <a:endParaRPr lang="en-US" sz="950" dirty="0"/>
          </a:p>
        </p:txBody>
      </p:sp>
      <p:sp>
        <p:nvSpPr>
          <p:cNvPr id="22" name="Text 20"/>
          <p:cNvSpPr/>
          <p:nvPr/>
        </p:nvSpPr>
        <p:spPr>
          <a:xfrm>
            <a:off x="914400" y="45262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Auswahl und Einführung unternehmensweiter Cloud- und Entwicklungsplattformen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914400" y="534924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Enterprise Architecture · Multi-Cloud (AWS, Azure) · Data &amp; AI · IoT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315968" y="4023360"/>
            <a:ext cx="3493008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5" name="Shape 23"/>
          <p:cNvSpPr/>
          <p:nvPr/>
        </p:nvSpPr>
        <p:spPr>
          <a:xfrm>
            <a:off x="4315968" y="4023360"/>
            <a:ext cx="82296" cy="2057400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26" name="Text 24"/>
          <p:cNvSpPr/>
          <p:nvPr/>
        </p:nvSpPr>
        <p:spPr>
          <a:xfrm>
            <a:off x="4590288" y="422452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BANKEN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4590288" y="45262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Technology Refresh: Upgrade- und Migrationsprogramme bei auslaufendem Herstellersupport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590288" y="534924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SQL Server · Windows Server · Programmsteuerung · Software-Compliance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7991856" y="4023360"/>
            <a:ext cx="3493008" cy="20574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30" name="Shape 28"/>
          <p:cNvSpPr/>
          <p:nvPr/>
        </p:nvSpPr>
        <p:spPr>
          <a:xfrm>
            <a:off x="7991856" y="4023360"/>
            <a:ext cx="82296" cy="2057400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31" name="Text 29"/>
          <p:cNvSpPr/>
          <p:nvPr/>
        </p:nvSpPr>
        <p:spPr>
          <a:xfrm>
            <a:off x="8266176" y="4224528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BANKEN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8266176" y="452628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MS Azure Cloud Integration: hybride Cloud-Umgebung und Datenbankmigrationen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266176" y="534924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Microsoft Azure · Hybrid Cloud · Migrationsmanagement · Cloud Security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640080" y="62636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Kundennamen nennen wir nur mit Zustimmung.</a:t>
            </a:r>
            <a:endParaRPr lang="en-US" sz="1000" dirty="0"/>
          </a:p>
        </p:txBody>
      </p:sp>
      <p:sp>
        <p:nvSpPr>
          <p:cNvPr id="3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BRANCHEN &amp; QUALIFIKATIONEN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Erfahrung, die zählt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78308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BRANCHEN, IN DENEN WIR ARBEITEN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640080" y="2240280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6" name="Shape 4"/>
          <p:cNvSpPr/>
          <p:nvPr/>
        </p:nvSpPr>
        <p:spPr>
          <a:xfrm>
            <a:off x="640080" y="2240280"/>
            <a:ext cx="64008" cy="374904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2313432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Banken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40080" y="2688336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9" name="Shape 7"/>
          <p:cNvSpPr/>
          <p:nvPr/>
        </p:nvSpPr>
        <p:spPr>
          <a:xfrm>
            <a:off x="640080" y="2688336"/>
            <a:ext cx="64008" cy="374904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10" name="Text 8"/>
          <p:cNvSpPr/>
          <p:nvPr/>
        </p:nvSpPr>
        <p:spPr>
          <a:xfrm>
            <a:off x="868680" y="2761488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Finanzdienstleister (z. B. Börse)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3136392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2" name="Shape 10"/>
          <p:cNvSpPr/>
          <p:nvPr/>
        </p:nvSpPr>
        <p:spPr>
          <a:xfrm>
            <a:off x="640080" y="3136392"/>
            <a:ext cx="64008" cy="374904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3" name="Text 11"/>
          <p:cNvSpPr/>
          <p:nvPr/>
        </p:nvSpPr>
        <p:spPr>
          <a:xfrm>
            <a:off x="868680" y="3209544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Versicherungen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0080" y="3584448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5" name="Shape 13"/>
          <p:cNvSpPr/>
          <p:nvPr/>
        </p:nvSpPr>
        <p:spPr>
          <a:xfrm>
            <a:off x="640080" y="3584448"/>
            <a:ext cx="64008" cy="374904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6" name="Text 14"/>
          <p:cNvSpPr/>
          <p:nvPr/>
        </p:nvSpPr>
        <p:spPr>
          <a:xfrm>
            <a:off x="868680" y="3657600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Chemie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40080" y="4032504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8" name="Shape 16"/>
          <p:cNvSpPr/>
          <p:nvPr/>
        </p:nvSpPr>
        <p:spPr>
          <a:xfrm>
            <a:off x="640080" y="4032504"/>
            <a:ext cx="64008" cy="374904"/>
          </a:xfrm>
          <a:prstGeom prst="rect">
            <a:avLst/>
          </a:prstGeom>
          <a:solidFill>
            <a:srgbClr val="BC4B03"/>
          </a:solidFill>
          <a:ln/>
        </p:spPr>
      </p:sp>
      <p:sp>
        <p:nvSpPr>
          <p:cNvPr id="19" name="Text 17"/>
          <p:cNvSpPr/>
          <p:nvPr/>
        </p:nvSpPr>
        <p:spPr>
          <a:xfrm>
            <a:off x="868680" y="4105656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Behörden und öffentliche Verwaltung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640080" y="4480560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1" name="Shape 19"/>
          <p:cNvSpPr/>
          <p:nvPr/>
        </p:nvSpPr>
        <p:spPr>
          <a:xfrm>
            <a:off x="640080" y="4480560"/>
            <a:ext cx="64008" cy="374904"/>
          </a:xfrm>
          <a:prstGeom prst="rect">
            <a:avLst/>
          </a:prstGeom>
          <a:solidFill>
            <a:srgbClr val="1D526A"/>
          </a:solidFill>
          <a:ln/>
        </p:spPr>
      </p:sp>
      <p:sp>
        <p:nvSpPr>
          <p:cNvPr id="22" name="Text 20"/>
          <p:cNvSpPr/>
          <p:nvPr/>
        </p:nvSpPr>
        <p:spPr>
          <a:xfrm>
            <a:off x="868680" y="4553712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Luftfahrt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40080" y="4928616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4" name="Shape 22"/>
          <p:cNvSpPr/>
          <p:nvPr/>
        </p:nvSpPr>
        <p:spPr>
          <a:xfrm>
            <a:off x="640080" y="4928616"/>
            <a:ext cx="64008" cy="374904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25" name="Text 23"/>
          <p:cNvSpPr/>
          <p:nvPr/>
        </p:nvSpPr>
        <p:spPr>
          <a:xfrm>
            <a:off x="868680" y="5001768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Logistik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40080" y="5376672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27" name="Shape 25"/>
          <p:cNvSpPr/>
          <p:nvPr/>
        </p:nvSpPr>
        <p:spPr>
          <a:xfrm>
            <a:off x="640080" y="5376672"/>
            <a:ext cx="64008" cy="374904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28" name="Text 26"/>
          <p:cNvSpPr/>
          <p:nvPr/>
        </p:nvSpPr>
        <p:spPr>
          <a:xfrm>
            <a:off x="868680" y="5449824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Einzelhandel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640080" y="5824728"/>
            <a:ext cx="4023360" cy="374904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30" name="Shape 28"/>
          <p:cNvSpPr/>
          <p:nvPr/>
        </p:nvSpPr>
        <p:spPr>
          <a:xfrm>
            <a:off x="640080" y="5824728"/>
            <a:ext cx="64008" cy="374904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31" name="Text 29"/>
          <p:cNvSpPr/>
          <p:nvPr/>
        </p:nvSpPr>
        <p:spPr>
          <a:xfrm>
            <a:off x="868680" y="5897880"/>
            <a:ext cx="37490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 &amp; Technologie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5303520" y="17830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QUALIFIKATIONEN UNSERER BERATER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303520" y="2194560"/>
            <a:ext cx="30632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PMI PMP® – Project Management Professional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ITIL V4 – Managing Professional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CISM – Certified Information Security Manager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Microsoft Certified Azure Solutions Architect Expert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The Open Group – TOGAF 9 Certified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The Open Group – IT4IT™ Foundation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APMG – ISO/IEC 27001 Foundation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COBIT 4.1 / COBIT 5 / COBIT 2019 – Control Objectives for IT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8503920" y="2194560"/>
            <a:ext cx="306324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Capability Maturity Model Integration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Microsoft Certified Azure Administrator Associate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FinOps Certified Practitioner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Axelos – PRINCE2 Practitioner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PSM I – Professional Scrum Master I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AWS Certified Cloud Practitioner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DevOps Institute – DevOps Foundation</a:t>
            </a:r>
            <a:endParaRPr lang="en-US" sz="1050" dirty="0"/>
          </a:p>
          <a:p>
            <a:pPr marL="342900" indent="-342900">
              <a:spcAft>
                <a:spcPts val="500"/>
              </a:spcAft>
              <a:buSzPct val="100000"/>
              <a:buChar char="■"/>
            </a:pPr>
            <a:r>
              <a:rPr lang="en-US" sz="1050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APMG – ISO/IEC 20000 Foundation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5303520" y="6080760"/>
            <a:ext cx="6263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950" i="1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Die folgenden Zertifizierungen sind persönliche Qualifikationen einzelner Berater der dip – keine Zertifizierungen des Unternehmens.</a:t>
            </a:r>
            <a:endParaRPr lang="en-US" sz="95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7"/>
          <p:cNvSpPr>
            <a:spLocks noGrp="1"/>
          </p:cNvSpPr>
          <p:nvPr>
            <p:ph type="body" idx="108" hasCustomPrompt="1"/>
          </p:nvPr>
        </p:nvSpPr>
        <p:spPr>
          <a:xfrm>
            <a:off x="1143000" y="237744"/>
            <a:ext cx="7772400" cy="310896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0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MITGLIEDSCHAFTEN &amp; NACHHALTIGKEIT</a:t>
            </a:r>
            <a:endParaRPr lang="en-US" sz="1000" dirty="0"/>
          </a:p>
        </p:txBody>
      </p:sp>
      <p:sp>
        <p:nvSpPr>
          <p:cNvPr id="3" name="Text 7"/>
          <p:cNvSpPr>
            <a:spLocks noGrp="1"/>
          </p:cNvSpPr>
          <p:nvPr>
            <p:ph type="title" idx="109" hasCustomPrompt="1"/>
          </p:nvPr>
        </p:nvSpPr>
        <p:spPr>
          <a:xfrm>
            <a:off x="640080" y="548640"/>
            <a:ext cx="8778240" cy="566928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Vernetzt, zertifiziert, verantwortungsvoll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783080"/>
            <a:ext cx="6035040" cy="13716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5" name="Shape 3"/>
          <p:cNvSpPr/>
          <p:nvPr/>
        </p:nvSpPr>
        <p:spPr>
          <a:xfrm>
            <a:off x="640080" y="1783080"/>
            <a:ext cx="82296" cy="1371600"/>
          </a:xfrm>
          <a:prstGeom prst="rect">
            <a:avLst/>
          </a:prstGeom>
          <a:solidFill>
            <a:srgbClr val="53ABC9"/>
          </a:solidFill>
          <a:ln/>
        </p:spPr>
      </p:sp>
      <p:sp>
        <p:nvSpPr>
          <p:cNvPr id="6" name="Text 4"/>
          <p:cNvSpPr/>
          <p:nvPr/>
        </p:nvSpPr>
        <p:spPr>
          <a:xfrm>
            <a:off x="960120" y="198424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ISACA – Silver Mitgliedschaft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60120" y="2404872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Aktuelle Einblicke in IT-Governance, Risikomanagement und Informationssicherheit – für sichere, zukunftsfähige Lösungen.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40080" y="3291840"/>
            <a:ext cx="6035040" cy="13716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9" name="Shape 7"/>
          <p:cNvSpPr/>
          <p:nvPr/>
        </p:nvSpPr>
        <p:spPr>
          <a:xfrm>
            <a:off x="640080" y="3291840"/>
            <a:ext cx="82296" cy="1371600"/>
          </a:xfrm>
          <a:prstGeom prst="rect">
            <a:avLst/>
          </a:prstGeom>
          <a:solidFill>
            <a:srgbClr val="FEE365"/>
          </a:solidFill>
          <a:ln/>
        </p:spPr>
      </p:sp>
      <p:sp>
        <p:nvSpPr>
          <p:cNvPr id="10" name="Text 8"/>
          <p:cNvSpPr/>
          <p:nvPr/>
        </p:nvSpPr>
        <p:spPr>
          <a:xfrm>
            <a:off x="960120" y="349300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Axelos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960120" y="3913632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Heimat von ITIL und PRINCE2: bewährte Methoden für IT Service Management und Projektmanagement.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0080" y="4800600"/>
            <a:ext cx="6035040" cy="1371600"/>
          </a:xfrm>
          <a:prstGeom prst="rect">
            <a:avLst/>
          </a:prstGeom>
          <a:solidFill>
            <a:srgbClr val="F3F3F3"/>
          </a:solidFill>
          <a:ln/>
        </p:spPr>
      </p:sp>
      <p:sp>
        <p:nvSpPr>
          <p:cNvPr id="13" name="Shape 11"/>
          <p:cNvSpPr/>
          <p:nvPr/>
        </p:nvSpPr>
        <p:spPr>
          <a:xfrm>
            <a:off x="640080" y="4800600"/>
            <a:ext cx="82296" cy="1371600"/>
          </a:xfrm>
          <a:prstGeom prst="rect">
            <a:avLst/>
          </a:prstGeom>
          <a:solidFill>
            <a:srgbClr val="D7821D"/>
          </a:solidFill>
          <a:ln/>
        </p:spPr>
      </p:sp>
      <p:sp>
        <p:nvSpPr>
          <p:cNvPr id="14" name="Text 12"/>
          <p:cNvSpPr/>
          <p:nvPr/>
        </p:nvSpPr>
        <p:spPr>
          <a:xfrm>
            <a:off x="960120" y="5001768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PMI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960120" y="5422392"/>
            <a:ext cx="5486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Projektmanagement nach internationalen Standards – für gut strukturierte und erfolgreich umgesetzte Projekte.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7086600" y="1783080"/>
            <a:ext cx="4462272" cy="4526280"/>
          </a:xfrm>
          <a:prstGeom prst="rect">
            <a:avLst/>
          </a:prstGeom>
          <a:solidFill>
            <a:srgbClr val="F3F3F3"/>
          </a:solidFill>
          <a:ln/>
        </p:spPr>
      </p:sp>
      <p:pic>
        <p:nvPicPr>
          <p:cNvPr id="17" name="Image 0" descr="I:\OneDriveDIP\OneDrive - DIP Deutsche IT und Projektberatungsgesellschaft mbH\DIP - Technik\App - DIPWebseite\src\assets\badges\ecovadis-bronze-202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12480" y="2103120"/>
            <a:ext cx="1828800" cy="1828800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7406640" y="411480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71717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EcoVadis Sustainability Rating: Bronze-Medaille, Top 35 % (September 2025)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7406640" y="4709160"/>
            <a:ext cx="3840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515151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Unsere nachhaltigen Praktiken wurden von EcoVadis bewertet. Das Rating bestätigt unser Engagement für umweltfreundliche Abläufe und nachhaltige Geschäftspraktiken – in unseren internen Prozessen ebenso wie in den Lösungen, die wir für Kunden umsetzen.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rgbClr val="9F9F9F"/>
                </a:solidFill>
                <a:latin typeface="Sansation"/>
                <a:ea typeface="Sansation"/>
                <a:cs typeface="Sansation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body" idx="102" hasCustomPrompt="1"/>
          </p:nvPr>
        </p:nvSpPr>
        <p:spPr>
          <a:xfrm>
            <a:off x="1143000" y="502920"/>
            <a:ext cx="7772400" cy="329184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100" b="1" kern="0" spc="300" dirty="0">
                <a:solidFill>
                  <a:srgbClr val="9F9F9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IHR ANSPRECHPARTNER</a:t>
            </a:r>
            <a:endParaRPr lang="en-US" sz="1100" dirty="0"/>
          </a:p>
        </p:txBody>
      </p:sp>
      <p:sp>
        <p:nvSpPr>
          <p:cNvPr id="3" name="Text 1"/>
          <p:cNvSpPr>
            <a:spLocks noGrp="1"/>
          </p:cNvSpPr>
          <p:nvPr>
            <p:ph type="title" idx="103" hasCustomPrompt="1"/>
          </p:nvPr>
        </p:nvSpPr>
        <p:spPr>
          <a:xfrm>
            <a:off x="640080" y="868680"/>
            <a:ext cx="877824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Lassen Sie uns über Ihr Vorhaben sprechen.</a:t>
            </a:r>
            <a:endParaRPr lang="en-US" sz="2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057400"/>
            <a:ext cx="3108960" cy="3108960"/>
          </a:xfrm>
          <a:prstGeom prst="rect">
            <a:avLst/>
          </a:prstGeom>
        </p:spPr>
      </p:pic>
      <p:sp>
        <p:nvSpPr>
          <p:cNvPr id="5" name="Text 3"/>
          <p:cNvSpPr>
            <a:spLocks noGrp="1"/>
          </p:cNvSpPr>
          <p:nvPr>
            <p:ph type="body" idx="107" hasCustomPrompt="1"/>
          </p:nvPr>
        </p:nvSpPr>
        <p:spPr>
          <a:xfrm>
            <a:off x="4754880" y="2057400"/>
            <a:ext cx="6766560" cy="54864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Manuel Fernandez</a:t>
            </a:r>
            <a:endParaRPr lang="en-US" sz="2800" dirty="0"/>
          </a:p>
        </p:txBody>
      </p:sp>
      <p:sp>
        <p:nvSpPr>
          <p:cNvPr id="6" name="Text 3"/>
          <p:cNvSpPr>
            <a:spLocks noGrp="1"/>
          </p:cNvSpPr>
          <p:nvPr>
            <p:ph type="body" idx="108" hasCustomPrompt="1"/>
          </p:nvPr>
        </p:nvSpPr>
        <p:spPr>
          <a:xfrm>
            <a:off x="4754880" y="2651760"/>
            <a:ext cx="6766560" cy="411480"/>
          </a:xfrm>
          <a:prstGeom prst="rect">
            <a:avLst/>
          </a:prstGeom>
          <a:noFill/>
          <a:ln/>
        </p:spPr>
        <p:txBody>
          <a:bodyPr wrap="square" rtlCol="0"/>
          <a:lstStyle/>
          <a:p>
            <a:pPr marL="0" indent="0" algn="l">
              <a:buNone/>
            </a:pPr>
            <a:r>
              <a:rPr lang="en-US" sz="1400" kern="0" spc="100" dirty="0">
                <a:solidFill>
                  <a:srgbClr val="D7821D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Geschäftsführer · Dipl. Wirtschaftsinformatiker</a:t>
            </a:r>
            <a:endParaRPr lang="en-US" sz="1400" dirty="0"/>
          </a:p>
        </p:txBody>
      </p:sp>
      <p:sp>
        <p:nvSpPr>
          <p:cNvPr id="7" name="Text 3"/>
          <p:cNvSpPr>
            <a:spLocks noGrp="1"/>
          </p:cNvSpPr>
          <p:nvPr>
            <p:ph type="body" idx="109" hasCustomPrompt="1"/>
          </p:nvPr>
        </p:nvSpPr>
        <p:spPr>
          <a:xfrm>
            <a:off x="4754880" y="3291840"/>
            <a:ext cx="6766560" cy="1965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 algn="l">
              <a:spcAft>
                <a:spcPts val="400"/>
              </a:spcAft>
              <a:buSzPct val="100000"/>
              <a:buChar char="■"/>
            </a:pPr>
            <a:r>
              <a:rPr lang="en-US" sz="13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Rund 19 Jahre Erfahrung als IT-Berater</a:t>
            </a:r>
            <a:endParaRPr lang="en-US" sz="1500" dirty="0"/>
          </a:p>
          <a:p>
            <a:pPr marL="342900" indent="-342900" algn="l">
              <a:spcAft>
                <a:spcPts val="400"/>
              </a:spcAft>
              <a:buSzPct val="100000"/>
              <a:buChar char="■"/>
            </a:pPr>
            <a:r>
              <a:rPr lang="en-US" sz="13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Business Analysis, Enterprise Architecture und AI-enabled Delivery</a:t>
            </a:r>
            <a:endParaRPr lang="en-US" sz="1500" dirty="0"/>
          </a:p>
          <a:p>
            <a:pPr marL="342900" indent="-342900" algn="l">
              <a:spcAft>
                <a:spcPts val="400"/>
              </a:spcAft>
              <a:buSzPct val="100000"/>
              <a:buChar char="■"/>
            </a:pPr>
            <a:r>
              <a:rPr lang="en-US" sz="13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Projekt- und Transformationsmanagement</a:t>
            </a:r>
            <a:endParaRPr lang="en-US" sz="1500" dirty="0"/>
          </a:p>
          <a:p>
            <a:pPr marL="342900" indent="-342900" algn="l">
              <a:spcAft>
                <a:spcPts val="400"/>
              </a:spcAft>
              <a:buSzPct val="100000"/>
              <a:buChar char="■"/>
            </a:pPr>
            <a:r>
              <a:rPr lang="en-US" sz="13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Zertifiziert u. a. als MS Azure Solutions Architect Expert, CISM, ITIL 4 Managing Professional, PMP</a:t>
            </a:r>
            <a:endParaRPr lang="en-US" sz="1500" dirty="0"/>
          </a:p>
          <a:p>
            <a:pPr marL="0" indent="0" algn="l">
              <a:spcAft>
                <a:spcPts val="400"/>
              </a:spcAft>
              <a:buNone/>
            </a:pPr>
            <a:r>
              <a:rPr lang="en-US" sz="800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 </a:t>
            </a:r>
            <a:endParaRPr lang="en-US" sz="1500" dirty="0"/>
          </a:p>
          <a:p>
            <a:pPr marL="0" indent="0" algn="l">
              <a:spcAft>
                <a:spcPts val="400"/>
              </a:spcAft>
              <a:buNone/>
            </a:pPr>
            <a:r>
              <a:rPr lang="en-US" sz="13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+49 6196 58666 20  ·  info@dip-consulting.de  ·  dip-consulting.de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5"/>
          <p:cNvSpPr>
            <a:spLocks noGrp="1"/>
          </p:cNvSpPr>
          <p:nvPr>
            <p:ph type="title" idx="106" hasCustomPrompt="1"/>
          </p:nvPr>
        </p:nvSpPr>
        <p:spPr>
          <a:xfrm>
            <a:off x="822960" y="2743200"/>
            <a:ext cx="1051560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marL="0" indent="0" algn="l">
              <a:buNone/>
            </a:pPr>
            <a:r>
              <a:rPr lang="en-US" sz="3600" b="1" dirty="0">
                <a:solidFill>
                  <a:srgbClr val="FFFFFF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Lassen Sie uns ins Gespräch kommen!</a:t>
            </a:r>
            <a:endParaRPr lang="en-US" sz="3600" dirty="0"/>
          </a:p>
        </p:txBody>
      </p:sp>
      <p:sp>
        <p:nvSpPr>
          <p:cNvPr id="3" name="Text 5"/>
          <p:cNvSpPr>
            <a:spLocks noGrp="1"/>
          </p:cNvSpPr>
          <p:nvPr>
            <p:ph type="body" idx="107" hasCustomPrompt="1"/>
          </p:nvPr>
        </p:nvSpPr>
        <p:spPr>
          <a:xfrm>
            <a:off x="822960" y="3977640"/>
            <a:ext cx="105156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14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DIP Deutsche IT und Projektberatungsgesellschaft mbH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Rahmannstraße 11 · 65760 Eschborn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+49 6196 58666 20</a:t>
            </a:r>
            <a:endParaRPr lang="en-US" sz="1400" dirty="0"/>
          </a:p>
          <a:p>
            <a:pPr marL="0" indent="0" algn="l">
              <a:buNone/>
            </a:pPr>
            <a:r>
              <a:rPr lang="en-US" sz="1400" dirty="0">
                <a:solidFill>
                  <a:srgbClr val="D9D9D9"/>
                </a:solidFill>
                <a:latin typeface="Sansation" pitchFamily="34" charset="0"/>
                <a:ea typeface="Sansation" pitchFamily="34" charset="-122"/>
                <a:cs typeface="Sansation" pitchFamily="34" charset="-120"/>
              </a:rPr>
              <a:t>info@dip-consulting.de · dip-consulting.de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IP Master 2026">
  <a:themeElements>
    <a:clrScheme name="Office">
      <a:dk1>
        <a:srgbClr val="171717"/>
      </a:dk1>
      <a:lt1>
        <a:srgbClr val="FFFFFF"/>
      </a:lt1>
      <a:dk2>
        <a:srgbClr val="515151"/>
      </a:dk2>
      <a:lt2>
        <a:srgbClr val="D9D9D9"/>
      </a:lt2>
      <a:accent1>
        <a:srgbClr val="1D526A"/>
      </a:accent1>
      <a:accent2>
        <a:srgbClr val="53ABC9"/>
      </a:accent2>
      <a:accent3>
        <a:srgbClr val="FEE365"/>
      </a:accent3>
      <a:accent4>
        <a:srgbClr val="D7821D"/>
      </a:accent4>
      <a:accent5>
        <a:srgbClr val="BC4B03"/>
      </a:accent5>
      <a:accent6>
        <a:srgbClr val="9F9F9F"/>
      </a:accent6>
      <a:hlink>
        <a:srgbClr val="53ABC9"/>
      </a:hlink>
      <a:folHlink>
        <a:srgbClr val="1D526A"/>
      </a:folHlink>
    </a:clrScheme>
    <a:fontScheme name="Office">
      <a:majorFont>
        <a:latin typeface="Sansation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Sansation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DIP Anthrazit">
      <a:srgbClr val="171717"/>
    </a:custClr>
    <a:custClr name="DIP Schwarz (Logo-Panel)">
      <a:srgbClr val="101010"/>
    </a:custClr>
    <a:custClr name="DIP Petrol">
      <a:srgbClr val="1D526A"/>
    </a:custClr>
    <a:custClr name="DIP Hellblau">
      <a:srgbClr val="53ABC9"/>
    </a:custClr>
    <a:custClr name="DIP Gelb">
      <a:srgbClr val="FEE365"/>
    </a:custClr>
    <a:custClr name="DIP Orange">
      <a:srgbClr val="D7821D"/>
    </a:custClr>
    <a:custClr name="DIP Rost">
      <a:srgbClr val="BC4B03"/>
    </a:custClr>
    <a:custClr name="DIP Dunkelgrau">
      <a:srgbClr val="515151"/>
    </a:custClr>
    <a:custClr name="DIP Mittelgrau">
      <a:srgbClr val="9F9F9F"/>
    </a:custClr>
    <a:custClr name="DIP Hellgrau">
      <a:srgbClr val="D9D9D9"/>
    </a:custClr>
  </a:custClr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1426</Words>
  <Application>Microsoft Office PowerPoint</Application>
  <PresentationFormat>Breitbild</PresentationFormat>
  <Paragraphs>232</Paragraphs>
  <Slides>14</Slides>
  <Notes>14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17" baseType="lpstr">
      <vt:lpstr>Arial</vt:lpstr>
      <vt:lpstr>Sansation</vt:lpstr>
      <vt:lpstr>DIP Master 2026</vt:lpstr>
      <vt:lpstr>IT-Vorhaben, die ankommen.</vt:lpstr>
      <vt:lpstr>Digitalen Mehrwert Realität werden lassen</vt:lpstr>
      <vt:lpstr>Wofür wir stehen</vt:lpstr>
      <vt:lpstr>Vier Themen – ein Ziel: Ihr Vorhaben kommt an</vt:lpstr>
      <vt:lpstr>Strategie &amp; Prozesse</vt:lpstr>
      <vt:lpstr>Transformation &amp; Projektmanagement</vt:lpstr>
      <vt:lpstr>Cloud, AI &amp; Agentic Delivery</vt:lpstr>
      <vt:lpstr>IT Service Management, Security &amp; Compliance</vt:lpstr>
      <vt:lpstr>So begleiten wir AI-Vorhaben – in fünf Phasen</vt:lpstr>
      <vt:lpstr>Ausgewählte Projekte aus unserer Praxis</vt:lpstr>
      <vt:lpstr>Erfahrung, die zählt</vt:lpstr>
      <vt:lpstr>Vernetzt, zertifiziert, verantwortungsvoll</vt:lpstr>
      <vt:lpstr>Lassen Sie uns über Ihr Vorhaben sprechen.</vt:lpstr>
      <vt:lpstr>Lassen Sie uns ins Gespräch kommen!</vt:lpstr>
    </vt:vector>
  </TitlesOfParts>
  <Company>DIP Deutsche IT und Projektberatungsgesellschaft 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dip – deutsche it und projektberatung – Unternehmensvorstellung</dc:title>
  <dc:subject>PptxGenJS Presentation</dc:subject>
  <dc:creator>Manuel Fernandez</dc:creator>
  <cp:lastModifiedBy>Manuel Fernandez</cp:lastModifiedBy>
  <cp:revision>2</cp:revision>
  <dcterms:created xsi:type="dcterms:W3CDTF">2026-10-20T23:30:15Z</dcterms:created>
  <dcterms:modified xsi:type="dcterms:W3CDTF">2026-10-20T23:30:29Z</dcterms:modified>
</cp:coreProperties>
</file>